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 id="2147483690" r:id="rId2"/>
    <p:sldMasterId id="2147483678" r:id="rId3"/>
    <p:sldMasterId id="2147483663" r:id="rId4"/>
    <p:sldMasterId id="2147483706" r:id="rId5"/>
  </p:sldMasterIdLst>
  <p:notesMasterIdLst>
    <p:notesMasterId r:id="rId27"/>
  </p:notesMasterIdLst>
  <p:sldIdLst>
    <p:sldId id="364" r:id="rId6"/>
    <p:sldId id="404" r:id="rId7"/>
    <p:sldId id="397" r:id="rId8"/>
    <p:sldId id="398" r:id="rId9"/>
    <p:sldId id="370" r:id="rId10"/>
    <p:sldId id="367" r:id="rId11"/>
    <p:sldId id="376" r:id="rId12"/>
    <p:sldId id="377" r:id="rId13"/>
    <p:sldId id="379" r:id="rId14"/>
    <p:sldId id="400" r:id="rId15"/>
    <p:sldId id="381" r:id="rId16"/>
    <p:sldId id="401" r:id="rId17"/>
    <p:sldId id="389" r:id="rId18"/>
    <p:sldId id="399" r:id="rId19"/>
    <p:sldId id="393" r:id="rId20"/>
    <p:sldId id="394" r:id="rId21"/>
    <p:sldId id="402" r:id="rId22"/>
    <p:sldId id="403" r:id="rId23"/>
    <p:sldId id="386" r:id="rId24"/>
    <p:sldId id="387" r:id="rId25"/>
    <p:sldId id="388" r:id="rId2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69861" autoAdjust="0"/>
  </p:normalViewPr>
  <p:slideViewPr>
    <p:cSldViewPr snapToGrid="0" snapToObjects="1">
      <p:cViewPr varScale="1">
        <p:scale>
          <a:sx n="64" d="100"/>
          <a:sy n="64" d="100"/>
        </p:scale>
        <p:origin x="1140"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FA7DCCE0-87EB-4B09-8D5A-290F2D173421}" type="datetimeFigureOut">
              <a:rPr lang="en-US" smtClean="0"/>
              <a:t>8/28/2017</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B25BC5-4517-49B3-835F-5D532472CE97}" type="slidenum">
              <a:rPr lang="en-US" smtClean="0"/>
              <a:t>‹#›</a:t>
            </a:fld>
            <a:endParaRPr lang="en-US" dirty="0"/>
          </a:p>
        </p:txBody>
      </p:sp>
    </p:spTree>
    <p:extLst>
      <p:ext uri="{BB962C8B-B14F-4D97-AF65-F5344CB8AC3E}">
        <p14:creationId xmlns:p14="http://schemas.microsoft.com/office/powerpoint/2010/main" val="2075609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57066" indent="-291179">
              <a:defRPr>
                <a:solidFill>
                  <a:schemeClr val="tx1"/>
                </a:solidFill>
                <a:latin typeface="Arial" panose="020B0604020202020204" pitchFamily="34" charset="0"/>
                <a:cs typeface="Arial" panose="020B0604020202020204" pitchFamily="34" charset="0"/>
              </a:defRPr>
            </a:lvl2pPr>
            <a:lvl3pPr marL="1164717" indent="-232943">
              <a:defRPr>
                <a:solidFill>
                  <a:schemeClr val="tx1"/>
                </a:solidFill>
                <a:latin typeface="Arial" panose="020B0604020202020204" pitchFamily="34" charset="0"/>
                <a:cs typeface="Arial" panose="020B0604020202020204" pitchFamily="34" charset="0"/>
              </a:defRPr>
            </a:lvl3pPr>
            <a:lvl4pPr marL="1630604" indent="-232943">
              <a:defRPr>
                <a:solidFill>
                  <a:schemeClr val="tx1"/>
                </a:solidFill>
                <a:latin typeface="Arial" panose="020B0604020202020204" pitchFamily="34" charset="0"/>
                <a:cs typeface="Arial" panose="020B0604020202020204" pitchFamily="34" charset="0"/>
              </a:defRPr>
            </a:lvl4pPr>
            <a:lvl5pPr marL="2096491" indent="-232943">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4B0AA4A-9B41-4DC5-B3BD-CD02A85FE9EC}" type="slidenum">
              <a:rPr lang="en-US" altLang="en-US" smtClean="0">
                <a:latin typeface="Calibri" panose="020F0502020204030204" pitchFamily="34" charset="0"/>
              </a:rPr>
              <a:pPr/>
              <a:t>1</a:t>
            </a:fld>
            <a:endParaRPr lang="en-US" altLang="en-US" dirty="0" smtClean="0">
              <a:latin typeface="Calibri" panose="020F0502020204030204" pitchFamily="34" charset="0"/>
            </a:endParaRPr>
          </a:p>
        </p:txBody>
      </p:sp>
      <p:sp>
        <p:nvSpPr>
          <p:cNvPr id="952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Welcome to the</a:t>
            </a:r>
            <a:r>
              <a:rPr lang="en-US" altLang="en-US" baseline="0" dirty="0" smtClean="0"/>
              <a:t> Office of Student Assessment’s 2017-18 Test Security Training for Examiners and Proctors.</a:t>
            </a:r>
            <a:endParaRPr lang="en-US" altLang="en-US" dirty="0" smtClean="0"/>
          </a:p>
        </p:txBody>
      </p:sp>
      <p:sp>
        <p:nvSpPr>
          <p:cNvPr id="5" name="Date Placeholder 4"/>
          <p:cNvSpPr>
            <a:spLocks noGrp="1"/>
          </p:cNvSpPr>
          <p:nvPr>
            <p:ph type="dt" sz="quarter" idx="1"/>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630391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latin typeface="+mn-lt"/>
                <a:cs typeface="Arial" pitchFamily="34" charset="0"/>
              </a:rPr>
              <a:t>Examiners must carefully review Examiner</a:t>
            </a:r>
            <a:r>
              <a:rPr lang="en-US" sz="1200" baseline="0" dirty="0" smtClean="0">
                <a:latin typeface="+mn-lt"/>
                <a:cs typeface="Arial" pitchFamily="34" charset="0"/>
              </a:rPr>
              <a:t> Manual</a:t>
            </a:r>
            <a:r>
              <a:rPr lang="en-US" sz="1200" dirty="0" smtClean="0">
                <a:latin typeface="+mn-lt"/>
                <a:cs typeface="Arial" pitchFamily="34" charset="0"/>
              </a:rPr>
              <a:t>s prior to test administration.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aseline="0" dirty="0" smtClean="0">
              <a:latin typeface="Arial" pitchFamily="34" charset="0"/>
              <a:cs typeface="Arial"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All Test Examiners must be very familiar with test administration directions in advance of testing sessions.  </a:t>
            </a:r>
          </a:p>
          <a:p>
            <a:endParaRPr lang="en-US" baseline="0" dirty="0" smtClean="0"/>
          </a:p>
          <a:p>
            <a:pPr marL="171450" indent="-171450">
              <a:buFont typeface="Arial" panose="020B0604020202020204" pitchFamily="34" charset="0"/>
              <a:buChar char="•"/>
            </a:pPr>
            <a:r>
              <a:rPr lang="en-US" baseline="0" dirty="0" smtClean="0"/>
              <a:t>It is important to note that Examiners MAY NOT keep the IREAD-3 Test Administration Manual (or TAM) following the test administration training.  The IREAD-3 TAM is provided to teachers immediately prior to the test administration each day, as the TAM includes secure test content.</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Also, please note that no advance access to or review of student test materials is permitted.</a:t>
            </a:r>
            <a:endParaRPr lang="en-US" dirty="0" smtClean="0"/>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10</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2307682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marL="174708" indent="-174708" defTabSz="931774" eaLnBrk="0" fontAlgn="base" hangingPunct="0">
              <a:spcBef>
                <a:spcPct val="30000"/>
              </a:spcBef>
              <a:spcAft>
                <a:spcPct val="0"/>
              </a:spcAft>
              <a:buFont typeface="Arial" panose="020B0604020202020204" pitchFamily="34" charset="0"/>
              <a:buChar char="•"/>
              <a:defRPr/>
            </a:pPr>
            <a:r>
              <a:rPr lang="en-US" dirty="0" smtClean="0"/>
              <a:t>Several</a:t>
            </a:r>
            <a:r>
              <a:rPr lang="en-US" baseline="0" dirty="0" smtClean="0"/>
              <a:t> stakeholders in testing are required to monitor during testing.</a:t>
            </a:r>
          </a:p>
          <a:p>
            <a:pPr defTabSz="931774" eaLnBrk="0" fontAlgn="base" hangingPunct="0">
              <a:spcBef>
                <a:spcPct val="30000"/>
              </a:spcBef>
              <a:spcAft>
                <a:spcPct val="0"/>
              </a:spcAft>
              <a:defRPr/>
            </a:pPr>
            <a:endParaRPr lang="en-US" dirty="0" smtClean="0"/>
          </a:p>
          <a:p>
            <a:pPr marL="174708" indent="-174708" defTabSz="931774" eaLnBrk="0" fontAlgn="base" hangingPunct="0">
              <a:spcBef>
                <a:spcPct val="30000"/>
              </a:spcBef>
              <a:spcAft>
                <a:spcPct val="0"/>
              </a:spcAft>
              <a:buFont typeface="Arial" panose="020B0604020202020204" pitchFamily="34" charset="0"/>
              <a:buChar char="•"/>
              <a:defRPr/>
            </a:pPr>
            <a:r>
              <a:rPr lang="en-US" dirty="0" smtClean="0"/>
              <a:t>Examiners and Proctors have</a:t>
            </a:r>
            <a:r>
              <a:rPr lang="en-US" baseline="0" dirty="0" smtClean="0"/>
              <a:t> critical monitoring responsibilities during testing and it is important that they give the test administration their full attention. </a:t>
            </a:r>
          </a:p>
          <a:p>
            <a:pPr marL="640594" lvl="1" indent="-174708" defTabSz="931774" eaLnBrk="0" fontAlgn="base" hangingPunct="0">
              <a:spcBef>
                <a:spcPct val="30000"/>
              </a:spcBef>
              <a:spcAft>
                <a:spcPct val="0"/>
              </a:spcAft>
              <a:buFont typeface="Courier New" panose="02070309020205020404" pitchFamily="49" charset="0"/>
              <a:buChar char="o"/>
              <a:defRPr/>
            </a:pPr>
            <a:r>
              <a:rPr lang="en-US" dirty="0"/>
              <a:t>It is not acceptable for Test Examiners and/or Proctors to leave students unsupervised (for any amount of time), to concentrate on other tasks or materials, or to otherwise ignore what is happening.</a:t>
            </a:r>
          </a:p>
          <a:p>
            <a:pPr marL="640594" lvl="1" indent="-174708" defTabSz="931774" eaLnBrk="0" fontAlgn="base" hangingPunct="0">
              <a:spcBef>
                <a:spcPct val="30000"/>
              </a:spcBef>
              <a:spcAft>
                <a:spcPct val="0"/>
              </a:spcAft>
              <a:buFont typeface="Courier New" panose="02070309020205020404" pitchFamily="49" charset="0"/>
              <a:buChar char="o"/>
              <a:defRPr/>
            </a:pPr>
            <a:r>
              <a:rPr lang="en-US" dirty="0"/>
              <a:t>Also, while Examiners and Proctors may check to ensure a student’s assessment is completed and tell a student that he/she did not answer one or more test questions, it is unacceptable to ask a student to revise or recheck their answer in response to a test item. </a:t>
            </a:r>
            <a:endParaRPr lang="en-US" baseline="0" dirty="0" smtClean="0"/>
          </a:p>
          <a:p>
            <a:pPr defTabSz="931774" eaLnBrk="0" fontAlgn="base" hangingPunct="0">
              <a:spcBef>
                <a:spcPct val="30000"/>
              </a:spcBef>
              <a:spcAft>
                <a:spcPct val="0"/>
              </a:spcAft>
              <a:defRPr/>
            </a:pPr>
            <a:endParaRPr lang="en-US" baseline="0" dirty="0" smtClean="0"/>
          </a:p>
          <a:p>
            <a:pPr marL="174708" indent="-174708" defTabSz="931774" eaLnBrk="0" fontAlgn="base" hangingPunct="0">
              <a:spcBef>
                <a:spcPct val="30000"/>
              </a:spcBef>
              <a:spcAft>
                <a:spcPct val="0"/>
              </a:spcAft>
              <a:buFont typeface="Arial" panose="020B0604020202020204" pitchFamily="34" charset="0"/>
              <a:buChar char="•"/>
              <a:defRPr/>
            </a:pPr>
            <a:r>
              <a:rPr lang="en-US" baseline="0" dirty="0" smtClean="0"/>
              <a:t>This slide includes some but not all of the monitoring responsibilities for examiners and proctors. Please review Chapter 13 of the Indiana Assessment Program Manual for more details.</a:t>
            </a:r>
            <a:endParaRPr lang="en-US" dirty="0" smtClean="0"/>
          </a:p>
          <a:p>
            <a:pPr defTabSz="931774" eaLnBrk="0" fontAlgn="base" hangingPunct="0">
              <a:spcBef>
                <a:spcPct val="30000"/>
              </a:spcBef>
              <a:spcAft>
                <a:spcPct val="0"/>
              </a:spcAft>
              <a:defRPr/>
            </a:pPr>
            <a:endParaRPr lang="en-US" dirty="0" smtClean="0"/>
          </a:p>
          <a:p>
            <a:endParaRPr lang="en-US" dirty="0" smtClean="0"/>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11</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349663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smtClean="0"/>
              <a:t>Corporation Test Coordinators and School Test Coordinators or their designees</a:t>
            </a:r>
            <a:r>
              <a:rPr lang="en-US" baseline="0" dirty="0" smtClean="0"/>
              <a:t> also have monitoring responsibilities during testing.  </a:t>
            </a:r>
          </a:p>
          <a:p>
            <a:pPr marL="0" indent="0">
              <a:buFont typeface="Arial" panose="020B0604020202020204" pitchFamily="34" charset="0"/>
              <a:buNone/>
            </a:pPr>
            <a:endParaRPr lang="en-US"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This slide includes some but not all of key things CTCs and STCs monitor. Please review Chapter 13 of the Indiana Assessment Program Manual for more details.</a:t>
            </a:r>
          </a:p>
          <a:p>
            <a:pPr marL="0" indent="0">
              <a:buFont typeface="Arial" panose="020B0604020202020204" pitchFamily="34" charset="0"/>
              <a:buNone/>
            </a:pPr>
            <a:endParaRPr lang="en-US" baseline="0" dirty="0" smtClean="0"/>
          </a:p>
          <a:p>
            <a:endParaRPr lang="en-US" sz="1200" kern="1200" dirty="0" smtClean="0">
              <a:solidFill>
                <a:schemeClr val="tx1"/>
              </a:solidFill>
              <a:effectLst/>
              <a:latin typeface="+mn-lt"/>
              <a:ea typeface="+mn-ea"/>
              <a:cs typeface="+mn-cs"/>
            </a:endParaRPr>
          </a:p>
          <a:p>
            <a:endParaRPr lang="en-US" dirty="0" smtClean="0"/>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12</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1549831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23B220EB-CCF9-4ED8-BF8A-659D5AC74B05}" type="slidenum">
              <a:rPr lang="en-US" smtClean="0"/>
              <a:pPr/>
              <a:t>13</a:t>
            </a:fld>
            <a:endParaRPr lang="en-US" dirty="0"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dirty="0" smtClean="0"/>
              <a:t>Read text</a:t>
            </a:r>
            <a:r>
              <a:rPr lang="en-US" baseline="0" dirty="0" smtClean="0"/>
              <a:t> on slide</a:t>
            </a:r>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1678582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US" dirty="0" smtClean="0"/>
              <a:t>Review text</a:t>
            </a:r>
            <a:r>
              <a:rPr lang="en-US" baseline="0" dirty="0" smtClean="0"/>
              <a:t> on slide</a:t>
            </a:r>
            <a:endParaRPr lang="en-US" dirty="0" smtClean="0"/>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14</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460615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US" dirty="0" smtClean="0"/>
              <a:t>Read text on slide</a:t>
            </a:r>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15</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3138180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US" dirty="0" smtClean="0"/>
              <a:t>Read text on slide</a:t>
            </a:r>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16</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1001740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 Testing Irregularity is any unexpected event that significantly disrupts the testing environment of one</a:t>
            </a:r>
            <a:r>
              <a:rPr lang="en-US" sz="1200" kern="1200" baseline="0" dirty="0" smtClean="0">
                <a:solidFill>
                  <a:schemeClr val="tx1"/>
                </a:solidFill>
                <a:effectLst/>
                <a:latin typeface="+mn-lt"/>
                <a:ea typeface="+mn-ea"/>
                <a:cs typeface="+mn-cs"/>
              </a:rPr>
              <a:t> or more student</a:t>
            </a:r>
            <a:r>
              <a:rPr lang="en-US" sz="1200" kern="1200" dirty="0" smtClean="0">
                <a:solidFill>
                  <a:schemeClr val="tx1"/>
                </a:solidFill>
                <a:effectLst/>
                <a:latin typeface="+mn-lt"/>
                <a:ea typeface="+mn-ea"/>
                <a:cs typeface="+mn-cs"/>
              </a:rPr>
              <a:t>s;</a:t>
            </a:r>
          </a:p>
          <a:p>
            <a:pPr mar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dirty="0" smtClean="0">
                <a:latin typeface="+mn-lt"/>
                <a:cs typeface="Arial" panose="020B0604020202020204" pitchFamily="34" charset="0"/>
              </a:rPr>
              <a:t>All irregularities must at a minimum be locally documented and reported to the STC and CTC;</a:t>
            </a:r>
          </a:p>
          <a:p>
            <a:pPr marL="0" indent="0">
              <a:buFont typeface="Arial" panose="020B0604020202020204" pitchFamily="34" charset="0"/>
              <a:buNone/>
            </a:pPr>
            <a:endParaRPr lang="en-US" sz="1200" dirty="0" smtClean="0">
              <a:latin typeface="+mn-lt"/>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latin typeface="+mn-lt"/>
                <a:cs typeface="Arial" panose="020B0604020202020204" pitchFamily="34" charset="0"/>
              </a:rPr>
              <a:t>Some irregularities must also be reported by the STC and CTC to IDOE. The STC and CTC will be responsible for submitting the appropriate form to IDOE in these cases;</a:t>
            </a:r>
          </a:p>
          <a:p>
            <a:pPr mar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dirty="0" smtClean="0">
                <a:latin typeface="+mn-lt"/>
                <a:cs typeface="Arial" panose="020B0604020202020204" pitchFamily="34" charset="0"/>
              </a:rPr>
              <a:t>Please note that test security concerns such as student or school</a:t>
            </a:r>
            <a:r>
              <a:rPr lang="en-US" baseline="0" dirty="0" smtClean="0">
                <a:latin typeface="+mn-lt"/>
                <a:cs typeface="Arial" panose="020B0604020202020204" pitchFamily="34" charset="0"/>
              </a:rPr>
              <a:t> staff cheating, pictures or emails of test content, etc.  </a:t>
            </a:r>
            <a:r>
              <a:rPr lang="en-US" dirty="0" smtClean="0">
                <a:latin typeface="+mn-lt"/>
                <a:cs typeface="Arial" panose="020B0604020202020204" pitchFamily="34" charset="0"/>
              </a:rPr>
              <a:t>should be submitted on the Test Security Concern Report form located in Appendix D of the Indiana</a:t>
            </a:r>
            <a:r>
              <a:rPr lang="en-US" baseline="0" dirty="0" smtClean="0">
                <a:latin typeface="+mn-lt"/>
                <a:cs typeface="Arial" panose="020B0604020202020204" pitchFamily="34" charset="0"/>
              </a:rPr>
              <a:t> Assessment Program Manual.</a:t>
            </a:r>
            <a:endParaRPr lang="en-US" dirty="0" smtClean="0">
              <a:latin typeface="+mn-lt"/>
            </a:endParaRPr>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17</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4966231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 test security violation occurs whenever there is a failure to observe</a:t>
            </a:r>
            <a:r>
              <a:rPr lang="en-US" sz="1200" kern="1200" baseline="0" dirty="0" smtClean="0">
                <a:solidFill>
                  <a:schemeClr val="tx1"/>
                </a:solidFill>
                <a:effectLst/>
                <a:latin typeface="+mn-lt"/>
                <a:ea typeface="+mn-ea"/>
                <a:cs typeface="+mn-cs"/>
              </a:rPr>
              <a:t> and/or </a:t>
            </a:r>
            <a:r>
              <a:rPr lang="en-US" sz="1200" kern="1200" dirty="0" smtClean="0">
                <a:solidFill>
                  <a:schemeClr val="tx1"/>
                </a:solidFill>
                <a:effectLst/>
                <a:latin typeface="+mn-lt"/>
                <a:ea typeface="+mn-ea"/>
                <a:cs typeface="+mn-cs"/>
              </a:rPr>
              <a:t>follow documented procedures established to protect, maintain, and implement the testing process, such as the Code of Ethical Practices and Procedures, Testing Security and Integrity Agreement, and procedures prescribed in manuals by any person administering or assisting with the administration of an assessment (students may also violate test security protocols).</a:t>
            </a:r>
          </a:p>
          <a:p>
            <a:pPr mar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In addition to the “Inappropriate</a:t>
            </a:r>
            <a:r>
              <a:rPr lang="en-US" sz="1200" kern="1200" baseline="0" dirty="0" smtClean="0">
                <a:solidFill>
                  <a:schemeClr val="tx1"/>
                </a:solidFill>
                <a:effectLst/>
                <a:latin typeface="+mn-lt"/>
                <a:ea typeface="+mn-ea"/>
                <a:cs typeface="+mn-cs"/>
              </a:rPr>
              <a:t> actions” described on earlier slides in this training presentation, i</a:t>
            </a:r>
            <a:r>
              <a:rPr lang="en-US" sz="1200" kern="1200" dirty="0" smtClean="0">
                <a:solidFill>
                  <a:schemeClr val="tx1"/>
                </a:solidFill>
                <a:effectLst/>
                <a:latin typeface="+mn-lt"/>
                <a:ea typeface="+mn-ea"/>
                <a:cs typeface="+mn-cs"/>
              </a:rPr>
              <a:t>t</a:t>
            </a:r>
            <a:r>
              <a:rPr lang="en-US" sz="1200" kern="1200" baseline="0" dirty="0" smtClean="0">
                <a:solidFill>
                  <a:schemeClr val="tx1"/>
                </a:solidFill>
                <a:effectLst/>
                <a:latin typeface="+mn-lt"/>
                <a:ea typeface="+mn-ea"/>
                <a:cs typeface="+mn-cs"/>
              </a:rPr>
              <a:t> is also a test security violation to:</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Give examinees access to test questions prior to testing.</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Copy, reproduce, or use in any manner any portion of any secure assessment book, for any reason.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Alter answer documents during or after testing.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Share actual or paraphrased test items or student responses in a public forum.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Comment on test content in a public forum.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Post actual test content or paraphrase test content on social media.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Take pictures of test materials.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Email, text, or instant message actual or paraphrased test content.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Deviate from the prescribed administration procedures specified in the </a:t>
            </a:r>
            <a:r>
              <a:rPr lang="en-US" sz="1200" i="1" kern="1200" dirty="0" smtClean="0">
                <a:solidFill>
                  <a:schemeClr val="tx1"/>
                </a:solidFill>
                <a:effectLst/>
                <a:latin typeface="+mn-lt"/>
                <a:ea typeface="+mn-ea"/>
                <a:cs typeface="+mn-cs"/>
              </a:rPr>
              <a:t>Examiner’s Manual</a:t>
            </a:r>
            <a:r>
              <a:rPr lang="en-US" sz="1200" kern="1200" dirty="0" smtClean="0">
                <a:solidFill>
                  <a:schemeClr val="tx1"/>
                </a:solidFill>
                <a:effectLst/>
                <a:latin typeface="+mn-lt"/>
                <a:ea typeface="+mn-ea"/>
                <a:cs typeface="+mn-cs"/>
              </a:rPr>
              <a:t>.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Make answer keys available to examinees.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Review test questions prior to, during or after test administration.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Score student responses on the test locally before submitting the assessment for scoring to the test contractor, as designated by the IDOE.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Participate in, direct, aid, counsel, assist, encourage, or fail to report any act</a:t>
            </a:r>
            <a:r>
              <a:rPr lang="en-US" sz="1200" kern="1200" baseline="0" dirty="0" smtClean="0">
                <a:solidFill>
                  <a:schemeClr val="tx1"/>
                </a:solidFill>
                <a:effectLst/>
                <a:latin typeface="+mn-lt"/>
                <a:ea typeface="+mn-ea"/>
                <a:cs typeface="+mn-cs"/>
              </a:rPr>
              <a:t> of a test security violation.</a:t>
            </a:r>
          </a:p>
          <a:p>
            <a:pPr marL="628650" lvl="1" indent="-171450">
              <a:buFont typeface="Courier New" panose="02070309020205020404" pitchFamily="49" charset="0"/>
              <a:buChar char="o"/>
            </a:pPr>
            <a:r>
              <a:rPr lang="en-US" sz="1200" kern="1200" baseline="0" dirty="0" smtClean="0">
                <a:solidFill>
                  <a:schemeClr val="tx1"/>
                </a:solidFill>
                <a:effectLst/>
                <a:latin typeface="+mn-lt"/>
                <a:ea typeface="+mn-ea"/>
                <a:cs typeface="+mn-cs"/>
              </a:rPr>
              <a:t>Please note this list includes some but not all possible violations.</a:t>
            </a:r>
            <a:endParaRPr lang="en-US" sz="1200" kern="1200" dirty="0" smtClean="0">
              <a:solidFill>
                <a:schemeClr val="tx1"/>
              </a:solidFill>
              <a:effectLst/>
              <a:latin typeface="+mn-lt"/>
              <a:ea typeface="+mn-ea"/>
              <a:cs typeface="+mn-cs"/>
            </a:endParaRPr>
          </a:p>
          <a:p>
            <a:pPr mar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dirty="0" smtClean="0">
                <a:latin typeface="+mn-lt"/>
                <a:cs typeface="Arial" panose="020B0604020202020204" pitchFamily="34" charset="0"/>
              </a:rPr>
              <a:t>All concerns regarding test security violations must be:</a:t>
            </a:r>
          </a:p>
          <a:p>
            <a:pPr lvl="2">
              <a:buFont typeface="Arial" panose="020B0604020202020204" pitchFamily="34" charset="0"/>
              <a:buChar char="•"/>
            </a:pPr>
            <a:r>
              <a:rPr lang="en-US" sz="1200" dirty="0" smtClean="0">
                <a:latin typeface="+mn-lt"/>
                <a:cs typeface="Arial" panose="020B0604020202020204" pitchFamily="34" charset="0"/>
              </a:rPr>
              <a:t>Reported to your STC and CTC;</a:t>
            </a:r>
          </a:p>
          <a:p>
            <a:pPr lvl="2">
              <a:buFont typeface="Arial" panose="020B0604020202020204" pitchFamily="34" charset="0"/>
              <a:buChar char="•"/>
            </a:pPr>
            <a:r>
              <a:rPr lang="en-US" sz="1200" dirty="0" smtClean="0">
                <a:latin typeface="+mn-lt"/>
                <a:cs typeface="Arial" panose="020B0604020202020204" pitchFamily="34" charset="0"/>
              </a:rPr>
              <a:t>Investigated by the STC and CTC</a:t>
            </a:r>
            <a:r>
              <a:rPr lang="en-US" sz="1200" baseline="0" dirty="0" smtClean="0">
                <a:latin typeface="+mn-lt"/>
                <a:cs typeface="Arial" panose="020B0604020202020204" pitchFamily="34" charset="0"/>
              </a:rPr>
              <a:t> (or designees);</a:t>
            </a:r>
            <a:r>
              <a:rPr lang="en-US" sz="1200" dirty="0" smtClean="0">
                <a:latin typeface="+mn-lt"/>
                <a:cs typeface="Arial" panose="020B0604020202020204" pitchFamily="34" charset="0"/>
              </a:rPr>
              <a:t> and</a:t>
            </a:r>
          </a:p>
          <a:p>
            <a:pPr lvl="2">
              <a:buFont typeface="Arial" panose="020B0604020202020204" pitchFamily="34" charset="0"/>
              <a:buChar char="•"/>
            </a:pPr>
            <a:r>
              <a:rPr lang="en-US" sz="1200" u="sng" dirty="0" smtClean="0">
                <a:latin typeface="+mn-lt"/>
                <a:cs typeface="Arial" panose="020B0604020202020204" pitchFamily="34" charset="0"/>
              </a:rPr>
              <a:t>Immediately</a:t>
            </a:r>
            <a:r>
              <a:rPr lang="en-US" sz="1200" dirty="0" smtClean="0">
                <a:latin typeface="+mn-lt"/>
                <a:cs typeface="Arial" panose="020B0604020202020204" pitchFamily="34" charset="0"/>
              </a:rPr>
              <a:t> reported to IDOE via the submission of the Test Security Concern Report form in Appendix D. </a:t>
            </a:r>
          </a:p>
          <a:p>
            <a:pPr marL="1543050" lvl="3" indent="-171450">
              <a:buFont typeface="Courier New" panose="02070309020205020404" pitchFamily="49" charset="0"/>
              <a:buChar char="o"/>
            </a:pPr>
            <a:r>
              <a:rPr lang="en-US" sz="1200" baseline="0" dirty="0" smtClean="0">
                <a:latin typeface="+mn-lt"/>
                <a:cs typeface="Arial" panose="020B0604020202020204" pitchFamily="34" charset="0"/>
              </a:rPr>
              <a:t>There are times when staff wait until after testing is finished to report test security concerns but this is not appropriate. </a:t>
            </a:r>
            <a:r>
              <a:rPr lang="en-US" sz="1200" dirty="0" smtClean="0">
                <a:latin typeface="+mn-lt"/>
                <a:cs typeface="Arial" panose="020B0604020202020204" pitchFamily="34" charset="0"/>
              </a:rPr>
              <a:t>Please note </a:t>
            </a:r>
            <a:r>
              <a:rPr lang="en-US" sz="1200" baseline="0" dirty="0" smtClean="0">
                <a:latin typeface="+mn-lt"/>
                <a:cs typeface="Arial" panose="020B0604020202020204" pitchFamily="34" charset="0"/>
              </a:rPr>
              <a:t>that failing to report a test security concern immediately to your STC or CTC or IDOE is in itself a test security violation. </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200" dirty="0" smtClean="0">
              <a:latin typeface="+mn-lt"/>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latin typeface="+mn-lt"/>
                <a:cs typeface="Arial" panose="020B0604020202020204" pitchFamily="34" charset="0"/>
              </a:rPr>
              <a:t>The most common test security violations from last year relate to coaching, staff not adhering to test security protocols, the inappropriate</a:t>
            </a:r>
            <a:r>
              <a:rPr lang="en-US" sz="1200" baseline="0" dirty="0" smtClean="0">
                <a:latin typeface="+mn-lt"/>
                <a:cs typeface="Arial" panose="020B0604020202020204" pitchFamily="34" charset="0"/>
              </a:rPr>
              <a:t> </a:t>
            </a:r>
            <a:r>
              <a:rPr lang="en-US" sz="1200" dirty="0" smtClean="0">
                <a:latin typeface="+mn-lt"/>
                <a:cs typeface="Arial" panose="020B0604020202020204" pitchFamily="34" charset="0"/>
              </a:rPr>
              <a:t>use/access to cell phones, and test information being shared in emails or social media.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latin typeface="+mn-lt"/>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latin typeface="+mn-lt"/>
                <a:cs typeface="Arial" panose="020B0604020202020204" pitchFamily="34" charset="0"/>
              </a:rPr>
              <a:t>Consequently,</a:t>
            </a:r>
            <a:r>
              <a:rPr lang="en-US" sz="1200" baseline="0" dirty="0" smtClean="0">
                <a:latin typeface="+mn-lt"/>
                <a:cs typeface="Arial" panose="020B0604020202020204" pitchFamily="34" charset="0"/>
              </a:rPr>
              <a:t> CTCs have been encouraged to have STCs: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latin typeface="+mn-lt"/>
                <a:cs typeface="Arial" panose="020B0604020202020204" pitchFamily="34" charset="0"/>
              </a:rPr>
              <a:t>Review with students and staff the guidelines shared in Section 6 Part A of Chapter 13 in the Assessment Program Manual titled “Communication with Students regarding Test Protocols”; and to…</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latin typeface="+mn-lt"/>
                <a:cs typeface="Arial" panose="020B0604020202020204" pitchFamily="34" charset="0"/>
              </a:rPr>
              <a:t>Host refresher test security trainings. Refresher trainings allow administrators to review test security protocols with staff just prior to testing so these details are more current for staff (especially since so much time will have elapsed since staff received their annual Test Security training in the fall of the school year).</a:t>
            </a:r>
            <a:endParaRPr lang="en-US" sz="1200" dirty="0" smtClean="0">
              <a:latin typeface="+mn-lt"/>
              <a:cs typeface="Arial" panose="020B0604020202020204" pitchFamily="34" charset="0"/>
            </a:endParaRPr>
          </a:p>
          <a:p>
            <a:pPr marL="171450" indent="-171450">
              <a:buFont typeface="Arial" panose="020B0604020202020204" pitchFamily="34" charset="0"/>
              <a:buChar char="•"/>
            </a:pPr>
            <a:endParaRPr lang="en-US" dirty="0" smtClean="0"/>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18</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17765902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marL="174708" indent="-174708" defTabSz="931774">
              <a:buFont typeface="Arial" panose="020B0604020202020204" pitchFamily="34" charset="0"/>
              <a:buChar char="•"/>
              <a:defRPr/>
            </a:pPr>
            <a:r>
              <a:rPr lang="en-US" sz="1200" b="0" i="0" dirty="0" smtClean="0">
                <a:latin typeface="+mn-lt"/>
                <a:cs typeface="Arial" pitchFamily="34" charset="0"/>
              </a:rPr>
              <a:t>Document security and appropriate destruction is important!  All test materials are to be accounted for at the end of the testing window.</a:t>
            </a:r>
          </a:p>
          <a:p>
            <a:endParaRPr lang="en-US" sz="1200" dirty="0">
              <a:latin typeface="+mn-lt"/>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latin typeface="+mn-lt"/>
                <a:cs typeface="Arial" pitchFamily="34" charset="0"/>
              </a:rPr>
              <a:t>School and corporation staff members are responsible for </a:t>
            </a:r>
            <a:r>
              <a:rPr lang="en-US" sz="1200" b="1" i="1" dirty="0" smtClean="0">
                <a:latin typeface="+mn-lt"/>
                <a:cs typeface="Arial" pitchFamily="34" charset="0"/>
              </a:rPr>
              <a:t>proper disposal and return of secure materials </a:t>
            </a:r>
            <a:r>
              <a:rPr lang="en-US" sz="1200" dirty="0" smtClean="0">
                <a:latin typeface="+mn-lt"/>
                <a:cs typeface="Arial" pitchFamily="34" charset="0"/>
              </a:rPr>
              <a:t>following test administration.</a:t>
            </a:r>
          </a:p>
          <a:p>
            <a:pPr marL="0" indent="0">
              <a:buFont typeface="Arial" panose="020B0604020202020204" pitchFamily="34" charset="0"/>
              <a:buNone/>
            </a:pPr>
            <a:endParaRPr lang="en-US" sz="1200" dirty="0" smtClean="0">
              <a:latin typeface="+mn-lt"/>
            </a:endParaRPr>
          </a:p>
          <a:p>
            <a:pPr marL="171450" indent="-171450">
              <a:buFont typeface="Arial" panose="020B0604020202020204" pitchFamily="34" charset="0"/>
              <a:buChar char="•"/>
            </a:pPr>
            <a:r>
              <a:rPr lang="en-US" sz="1200" dirty="0" smtClean="0">
                <a:latin typeface="+mn-lt"/>
              </a:rPr>
              <a:t>Please be</a:t>
            </a:r>
            <a:r>
              <a:rPr lang="en-US" sz="1200" baseline="0" dirty="0" smtClean="0">
                <a:latin typeface="+mn-lt"/>
              </a:rPr>
              <a:t> sure to follow your corporation’s procedures related to returning secure materials and secure destruction of materials.  </a:t>
            </a:r>
          </a:p>
          <a:p>
            <a:pPr marL="0" indent="0">
              <a:buFont typeface="Arial" panose="020B0604020202020204" pitchFamily="34" charset="0"/>
              <a:buNone/>
            </a:pPr>
            <a:endParaRPr lang="en-US" sz="1200" dirty="0">
              <a:latin typeface="+mn-lt"/>
              <a:cs typeface="Arial" panose="020B0604020202020204" pitchFamily="34" charset="0"/>
            </a:endParaRPr>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19</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3322502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marL="174708" indent="-174708">
              <a:buFont typeface="Arial" panose="020B0604020202020204" pitchFamily="34" charset="0"/>
              <a:buChar char="•"/>
            </a:pPr>
            <a:r>
              <a:rPr lang="en-US" baseline="0" dirty="0" smtClean="0"/>
              <a:t>The purpose of this training is to:</a:t>
            </a:r>
          </a:p>
          <a:p>
            <a:pPr marL="174708" indent="-174708">
              <a:buFont typeface="Arial" panose="020B0604020202020204" pitchFamily="34" charset="0"/>
              <a:buChar char="•"/>
            </a:pPr>
            <a:endParaRPr lang="en-US" baseline="0" dirty="0" smtClean="0"/>
          </a:p>
          <a:p>
            <a:pPr marL="640594" lvl="1" indent="-174708">
              <a:lnSpc>
                <a:spcPct val="80000"/>
              </a:lnSpc>
              <a:buFont typeface="Courier New" panose="02070309020205020404" pitchFamily="49" charset="0"/>
              <a:buChar char="o"/>
            </a:pPr>
            <a:r>
              <a:rPr lang="en-US" sz="1200" dirty="0" smtClean="0">
                <a:latin typeface="+mn-lt"/>
                <a:cs typeface="Arial" pitchFamily="34" charset="0"/>
              </a:rPr>
              <a:t>Clarify Examiner and proctor</a:t>
            </a:r>
            <a:r>
              <a:rPr lang="en-US" sz="1200" baseline="0" dirty="0" smtClean="0">
                <a:latin typeface="+mn-lt"/>
                <a:cs typeface="Arial" pitchFamily="34" charset="0"/>
              </a:rPr>
              <a:t> roles </a:t>
            </a:r>
            <a:r>
              <a:rPr lang="en-US" sz="1200" dirty="0" smtClean="0">
                <a:latin typeface="+mn-lt"/>
                <a:cs typeface="Arial" pitchFamily="34" charset="0"/>
              </a:rPr>
              <a:t>as</a:t>
            </a:r>
            <a:r>
              <a:rPr lang="en-US" sz="1200" baseline="0" dirty="0" smtClean="0">
                <a:latin typeface="+mn-lt"/>
                <a:cs typeface="Arial" pitchFamily="34" charset="0"/>
              </a:rPr>
              <a:t> well as</a:t>
            </a:r>
            <a:r>
              <a:rPr lang="en-US" sz="1200" dirty="0" smtClean="0">
                <a:latin typeface="+mn-lt"/>
                <a:cs typeface="Arial" pitchFamily="34" charset="0"/>
              </a:rPr>
              <a:t> other important staff roles and responsibilities related to testing;</a:t>
            </a:r>
          </a:p>
          <a:p>
            <a:pPr marL="640594" lvl="1" indent="-174708">
              <a:lnSpc>
                <a:spcPct val="80000"/>
              </a:lnSpc>
              <a:buFont typeface="Courier New" panose="02070309020205020404" pitchFamily="49" charset="0"/>
              <a:buChar char="o"/>
            </a:pPr>
            <a:endParaRPr lang="en-US" sz="1200" dirty="0" smtClean="0">
              <a:latin typeface="+mn-lt"/>
              <a:cs typeface="Arial" pitchFamily="34" charset="0"/>
            </a:endParaRPr>
          </a:p>
          <a:p>
            <a:pPr marL="640594" lvl="1" indent="-174708">
              <a:lnSpc>
                <a:spcPct val="80000"/>
              </a:lnSpc>
              <a:buFont typeface="Courier New" panose="02070309020205020404" pitchFamily="49" charset="0"/>
              <a:buChar char="o"/>
            </a:pPr>
            <a:r>
              <a:rPr lang="en-US" sz="1200" dirty="0" smtClean="0">
                <a:latin typeface="+mn-lt"/>
                <a:cs typeface="Arial" pitchFamily="34" charset="0"/>
              </a:rPr>
              <a:t>Highlight key test security documents;</a:t>
            </a:r>
          </a:p>
          <a:p>
            <a:pPr lvl="1" eaLnBrk="1" hangingPunct="1">
              <a:lnSpc>
                <a:spcPct val="80000"/>
              </a:lnSpc>
              <a:buFontTx/>
              <a:buNone/>
            </a:pPr>
            <a:endParaRPr lang="en-US" sz="1200" dirty="0" smtClean="0">
              <a:latin typeface="+mn-lt"/>
              <a:cs typeface="Arial" pitchFamily="34" charset="0"/>
            </a:endParaRPr>
          </a:p>
          <a:p>
            <a:pPr marL="640594" lvl="1" indent="-174708">
              <a:lnSpc>
                <a:spcPct val="80000"/>
              </a:lnSpc>
              <a:buFont typeface="Courier New" panose="02070309020205020404" pitchFamily="49" charset="0"/>
              <a:buChar char="o"/>
            </a:pPr>
            <a:r>
              <a:rPr lang="en-US" sz="1200" dirty="0" smtClean="0">
                <a:latin typeface="+mn-lt"/>
                <a:cs typeface="Arial" pitchFamily="34" charset="0"/>
              </a:rPr>
              <a:t>Clarify what constitutes a test security violation vs. a test irregularity;</a:t>
            </a:r>
          </a:p>
          <a:p>
            <a:pPr marL="640594" lvl="1" indent="-174708">
              <a:lnSpc>
                <a:spcPct val="80000"/>
              </a:lnSpc>
              <a:buFont typeface="Courier New" panose="02070309020205020404" pitchFamily="49" charset="0"/>
              <a:buChar char="o"/>
            </a:pPr>
            <a:endParaRPr lang="en-US" sz="1200" dirty="0" smtClean="0">
              <a:latin typeface="+mn-lt"/>
              <a:cs typeface="Arial" pitchFamily="34" charset="0"/>
            </a:endParaRPr>
          </a:p>
          <a:p>
            <a:pPr marL="640594" lvl="1" indent="-174708">
              <a:lnSpc>
                <a:spcPct val="80000"/>
              </a:lnSpc>
              <a:buFont typeface="Courier New" panose="02070309020205020404" pitchFamily="49" charset="0"/>
              <a:buChar char="o"/>
            </a:pPr>
            <a:r>
              <a:rPr lang="en-US" sz="1200" dirty="0" smtClean="0">
                <a:latin typeface="+mn-lt"/>
                <a:cs typeface="Arial" pitchFamily="34" charset="0"/>
              </a:rPr>
              <a:t>Share resources to prevent test security violations; and</a:t>
            </a:r>
          </a:p>
          <a:p>
            <a:pPr marL="640594" lvl="1" indent="-174708">
              <a:lnSpc>
                <a:spcPct val="80000"/>
              </a:lnSpc>
              <a:buFont typeface="Courier New" panose="02070309020205020404" pitchFamily="49" charset="0"/>
              <a:buChar char="o"/>
            </a:pPr>
            <a:endParaRPr lang="en-US" sz="1200" dirty="0" smtClean="0">
              <a:latin typeface="+mn-lt"/>
              <a:cs typeface="Arial" pitchFamily="34" charset="0"/>
            </a:endParaRPr>
          </a:p>
          <a:p>
            <a:pPr marL="640594" lvl="1" indent="-174708">
              <a:lnSpc>
                <a:spcPct val="80000"/>
              </a:lnSpc>
              <a:buFont typeface="Courier New" panose="02070309020205020404" pitchFamily="49" charset="0"/>
              <a:buChar char="o"/>
            </a:pPr>
            <a:r>
              <a:rPr lang="en-US" sz="1200" dirty="0" smtClean="0">
                <a:latin typeface="+mn-lt"/>
                <a:cs typeface="Arial" pitchFamily="34" charset="0"/>
              </a:rPr>
              <a:t>Outline critical information for before, during, and after testing</a:t>
            </a:r>
          </a:p>
          <a:p>
            <a:pPr marL="174708" indent="-174708">
              <a:buFont typeface="Arial" panose="020B0604020202020204" pitchFamily="34" charset="0"/>
              <a:buChar char="•"/>
            </a:pPr>
            <a:endParaRPr lang="en-US" sz="1200" dirty="0" smtClean="0">
              <a:latin typeface="+mn-lt"/>
            </a:endParaRPr>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2</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22817017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US" dirty="0" smtClean="0"/>
              <a:t>Read</a:t>
            </a:r>
            <a:r>
              <a:rPr lang="en-US" baseline="0" dirty="0" smtClean="0"/>
              <a:t> text on slide </a:t>
            </a:r>
          </a:p>
          <a:p>
            <a:endParaRPr lang="en-US" baseline="0" dirty="0" smtClean="0">
              <a:solidFill>
                <a:srgbClr val="FF0000"/>
              </a:solidFill>
            </a:endParaRPr>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20</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5536579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220AD1C1-8D11-486C-A89E-A51765E4EC77}" type="slidenum">
              <a:rPr lang="en-US" smtClean="0">
                <a:latin typeface="Arial" pitchFamily="34" charset="0"/>
              </a:rPr>
              <a:pPr/>
              <a:t>21</a:t>
            </a:fld>
            <a:endParaRPr lang="en-US" dirty="0" smtClean="0">
              <a:latin typeface="Arial" pitchFamily="34"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marL="174708" indent="-174708">
              <a:buFont typeface="Arial" panose="020B0604020202020204" pitchFamily="34" charset="0"/>
              <a:buChar char="•"/>
            </a:pPr>
            <a:r>
              <a:rPr lang="en-US" dirty="0" smtClean="0">
                <a:latin typeface="Arial" pitchFamily="34" charset="0"/>
              </a:rPr>
              <a:t>Thank you for reviewing this training.</a:t>
            </a:r>
          </a:p>
          <a:p>
            <a:pPr eaLnBrk="1" hangingPunct="1"/>
            <a:endParaRPr lang="en-US" dirty="0" smtClean="0">
              <a:latin typeface="Arial" pitchFamily="34" charset="0"/>
            </a:endParaRPr>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2417310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smtClean="0"/>
              <a:t>Examiners play a</a:t>
            </a:r>
            <a:r>
              <a:rPr lang="en-US" baseline="0" dirty="0" smtClean="0"/>
              <a:t> critical role with testing and have key responsibilities related to testing. </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While some of these responsibilities are shared on this slide, additional roles and responsibilities are outlined in detail throughout Chapter 13 of the Indiana Assessment Program Manual.  Please be sure to review this resource for more information.  </a:t>
            </a:r>
          </a:p>
          <a:p>
            <a:endParaRPr lang="en-US" baseline="0" dirty="0" smtClean="0"/>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3</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2720857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Personnel that are not certified (e.g., teacher’s aides, secretaries, or substitute teachers who do not hold an appropriate license may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only serve as Proctors, not as Test Examiners. In no case may unlicensed personnel be allowed to supervise the test administration without the guidance of a Test Examiner.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Proctors may, however, assist the examiner before, during, and after the test administration.</a:t>
            </a:r>
            <a:r>
              <a:rPr lang="en-US" sz="1200" b="1" kern="1200" dirty="0" smtClean="0">
                <a:solidFill>
                  <a:schemeClr val="tx1"/>
                </a:solidFill>
                <a:effectLst/>
                <a:latin typeface="+mn-lt"/>
                <a:ea typeface="+mn-ea"/>
                <a:cs typeface="+mn-cs"/>
              </a:rPr>
              <a:t> </a:t>
            </a:r>
          </a:p>
          <a:p>
            <a:pPr marL="457200" lvl="1" indent="0">
              <a:buFont typeface="Courier New" panose="02070309020205020404" pitchFamily="49" charset="0"/>
              <a:buNone/>
            </a:pPr>
            <a:endParaRPr lang="en-US" dirty="0" smtClean="0"/>
          </a:p>
          <a:p>
            <a:pPr marL="171450" indent="-171450">
              <a:buFont typeface="Arial" panose="020B0604020202020204" pitchFamily="34" charset="0"/>
              <a:buChar char="•"/>
            </a:pPr>
            <a:r>
              <a:rPr lang="en-US" dirty="0" smtClean="0"/>
              <a:t>Proctors play a</a:t>
            </a:r>
            <a:r>
              <a:rPr lang="en-US" baseline="0" dirty="0" smtClean="0"/>
              <a:t> critical role with testing and have key responsibilities related to testing. </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While some of these responsibilities are shared on this slide, additional roles and responsibilities are outlined in detail throughout Chapter 13 of the Indiana Assessment Program Manual.  Please be sure to review this resource for more information.  </a:t>
            </a:r>
          </a:p>
          <a:p>
            <a:endParaRPr lang="en-US" baseline="0" dirty="0" smtClean="0"/>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4</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2425842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marL="174708" indent="-174708">
              <a:buFont typeface="Arial" panose="020B0604020202020204" pitchFamily="34" charset="0"/>
              <a:buChar char="•"/>
            </a:pPr>
            <a:r>
              <a:rPr lang="en-US" dirty="0" smtClean="0"/>
              <a:t>There are</a:t>
            </a:r>
            <a:r>
              <a:rPr lang="en-US" baseline="0" dirty="0" smtClean="0"/>
              <a:t> also other staff such as Superintendents, Corporation Test Coordinators,  and School Test Coordinators that play a critical role with testing and have key responsibilities related to testing. </a:t>
            </a:r>
          </a:p>
          <a:p>
            <a:endParaRPr lang="en-US" baseline="0" dirty="0" smtClean="0"/>
          </a:p>
          <a:p>
            <a:pPr marL="174708" indent="-174708">
              <a:buFont typeface="Arial" panose="020B0604020202020204" pitchFamily="34" charset="0"/>
              <a:buChar char="•"/>
            </a:pPr>
            <a:r>
              <a:rPr lang="en-US" baseline="0" dirty="0" smtClean="0"/>
              <a:t>The responsibilities of other staff are outlined in detail in the document posted on this slide titled “Assessment-Related Roles and Responsibilities”, as well as throughout Chapter 13 of the Indiana Assessment Program Manual. </a:t>
            </a:r>
          </a:p>
          <a:p>
            <a:pPr marL="0" indent="0">
              <a:buFont typeface="Arial" panose="020B0604020202020204" pitchFamily="34" charset="0"/>
              <a:buNone/>
            </a:pPr>
            <a:endParaRPr lang="en-US" baseline="0" dirty="0" smtClean="0"/>
          </a:p>
          <a:p>
            <a:pPr marL="174708" indent="-174708">
              <a:buFont typeface="Arial" panose="020B0604020202020204" pitchFamily="34" charset="0"/>
              <a:buChar char="•"/>
            </a:pPr>
            <a:r>
              <a:rPr lang="en-US" baseline="0" dirty="0" smtClean="0"/>
              <a:t>As a reminder, all school staff (including support staff such as front office staff, custodians and other non-instructional staff) that will be in contact with test materials (including online test tickets and access codes) must receive test security training, review test security-related documents, and sign the Indiana Testing Security and Integrity Agreement on an annual basis. </a:t>
            </a:r>
          </a:p>
          <a:p>
            <a:pPr marL="174708" indent="-174708">
              <a:buFont typeface="Arial" panose="020B0604020202020204" pitchFamily="34" charset="0"/>
              <a:buChar char="•"/>
            </a:pPr>
            <a:endParaRPr lang="en-US" baseline="0" dirty="0" smtClean="0"/>
          </a:p>
          <a:p>
            <a:pPr marL="174708" indent="-174708">
              <a:buFont typeface="Arial" panose="020B0604020202020204" pitchFamily="34" charset="0"/>
              <a:buChar char="•"/>
            </a:pPr>
            <a:endParaRPr lang="en-US" baseline="0" dirty="0" smtClean="0"/>
          </a:p>
        </p:txBody>
      </p:sp>
      <p:sp>
        <p:nvSpPr>
          <p:cNvPr id="63492" name="Slide Number Placeholder 3"/>
          <p:cNvSpPr>
            <a:spLocks noGrp="1"/>
          </p:cNvSpPr>
          <p:nvPr>
            <p:ph type="sldNum" sz="quarter" idx="5"/>
          </p:nvPr>
        </p:nvSpPr>
        <p:spPr>
          <a:noFill/>
        </p:spPr>
        <p:txBody>
          <a:bodyPr/>
          <a:lstStyle/>
          <a:p>
            <a:fld id="{DFCCBE38-35AB-4454-B5AB-91B1617BBC72}" type="slidenum">
              <a:rPr lang="en-US" smtClean="0"/>
              <a:pPr/>
              <a:t>5</a:t>
            </a:fld>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2062531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23B220EB-CCF9-4ED8-BF8A-659D5AC74B05}" type="slidenum">
              <a:rPr lang="en-US" smtClean="0"/>
              <a:pPr/>
              <a:t>6</a:t>
            </a:fld>
            <a:endParaRPr lang="en-US" dirty="0"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marL="174708" indent="-174708">
              <a:buFont typeface="Arial" panose="020B0604020202020204" pitchFamily="34" charset="0"/>
              <a:buChar char="•"/>
            </a:pPr>
            <a:r>
              <a:rPr lang="en-US" dirty="0" smtClean="0"/>
              <a:t>There are several</a:t>
            </a:r>
            <a:r>
              <a:rPr lang="en-US" baseline="0" dirty="0" smtClean="0"/>
              <a:t> key test security documents and resources;</a:t>
            </a:r>
            <a:endParaRPr lang="en-US" dirty="0" smtClean="0"/>
          </a:p>
          <a:p>
            <a:endParaRPr lang="en-US" dirty="0" smtClean="0"/>
          </a:p>
          <a:p>
            <a:pPr marL="174708" indent="-174708">
              <a:buFont typeface="Arial" panose="020B0604020202020204" pitchFamily="34" charset="0"/>
              <a:buChar char="•"/>
            </a:pPr>
            <a:r>
              <a:rPr lang="en-US" dirty="0" smtClean="0"/>
              <a:t>Documents and resources related to test security that are listed on this slide have been updated for the 2017-18</a:t>
            </a:r>
            <a:r>
              <a:rPr lang="en-US" baseline="0" dirty="0" smtClean="0"/>
              <a:t> school year; </a:t>
            </a:r>
          </a:p>
          <a:p>
            <a:pPr eaLnBrk="1" hangingPunct="1"/>
            <a:endParaRPr lang="en-US" baseline="0" dirty="0" smtClean="0"/>
          </a:p>
          <a:p>
            <a:pPr marL="174708" indent="-174708">
              <a:buFont typeface="Arial" panose="020B0604020202020204" pitchFamily="34" charset="0"/>
              <a:buChar char="•"/>
            </a:pPr>
            <a:r>
              <a:rPr lang="en-US" baseline="0" dirty="0" smtClean="0"/>
              <a:t>Please be sure to carefully review these important documents.</a:t>
            </a:r>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468665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23B220EB-CCF9-4ED8-BF8A-659D5AC74B05}" type="slidenum">
              <a:rPr lang="en-US" smtClean="0"/>
              <a:pPr/>
              <a:t>7</a:t>
            </a:fld>
            <a:endParaRPr lang="en-US" dirty="0"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endParaRPr lang="en-US" baseline="0" dirty="0" smtClean="0"/>
          </a:p>
          <a:p>
            <a:pPr marL="174708" indent="-174708">
              <a:buFont typeface="Arial" panose="020B0604020202020204" pitchFamily="34" charset="0"/>
              <a:buChar char="•"/>
            </a:pPr>
            <a:r>
              <a:rPr lang="en-US" dirty="0" smtClean="0"/>
              <a:t>Read text on slide</a:t>
            </a:r>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108880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23B220EB-CCF9-4ED8-BF8A-659D5AC74B05}" type="slidenum">
              <a:rPr lang="en-US" smtClean="0"/>
              <a:pPr/>
              <a:t>8</a:t>
            </a:fld>
            <a:endParaRPr lang="en-US" dirty="0"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marL="171450" indent="-171450" eaLnBrk="1" hangingPunct="1">
              <a:buFont typeface="Arial" panose="020B0604020202020204" pitchFamily="34" charset="0"/>
              <a:buChar char="•"/>
            </a:pPr>
            <a:r>
              <a:rPr lang="en-US" dirty="0" smtClean="0"/>
              <a:t>This slide shares examples of inappropriate</a:t>
            </a:r>
            <a:r>
              <a:rPr lang="en-US" baseline="0" dirty="0" smtClean="0"/>
              <a:t> student preparation practices that our office has had to provide guidance on or to investigate as a result of test security violation allegations so please sure to review this slide carefully before testing.</a:t>
            </a:r>
          </a:p>
          <a:p>
            <a:pPr eaLnBrk="1" hangingPunct="1"/>
            <a:endParaRPr lang="en-US" baseline="0" dirty="0" smtClean="0"/>
          </a:p>
          <a:p>
            <a:pPr marL="171450" indent="-171450" eaLnBrk="1" hangingPunct="1">
              <a:buFont typeface="Arial" panose="020B0604020202020204" pitchFamily="34" charset="0"/>
              <a:buChar char="•"/>
            </a:pPr>
            <a:r>
              <a:rPr lang="en-US" dirty="0" smtClean="0"/>
              <a:t>Read text</a:t>
            </a:r>
            <a:r>
              <a:rPr lang="en-US" baseline="0" dirty="0" smtClean="0"/>
              <a:t> on slide</a:t>
            </a:r>
            <a:endParaRPr lang="en-US" dirty="0" smtClean="0"/>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192014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23B220EB-CCF9-4ED8-BF8A-659D5AC74B05}" type="slidenum">
              <a:rPr lang="en-US" smtClean="0"/>
              <a:pPr/>
              <a:t>9</a:t>
            </a:fld>
            <a:endParaRPr lang="en-US" dirty="0"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marL="174708" indent="-174708">
              <a:buFont typeface="Wingdings" panose="05000000000000000000" pitchFamily="2" charset="2"/>
              <a:buChar char="v"/>
            </a:pPr>
            <a:r>
              <a:rPr lang="en-US" sz="1200" dirty="0" smtClean="0"/>
              <a:t>Before testing,</a:t>
            </a:r>
            <a:r>
              <a:rPr lang="en-US" sz="1200" baseline="0" dirty="0" smtClean="0"/>
              <a:t> </a:t>
            </a:r>
            <a:r>
              <a:rPr lang="en-US" sz="1200" dirty="0" smtClean="0">
                <a:latin typeface="+mn-lt"/>
                <a:cs typeface="Arial" pitchFamily="34" charset="0"/>
              </a:rPr>
              <a:t>Examiners administering assessments to students receiving accommodations must:</a:t>
            </a:r>
          </a:p>
          <a:p>
            <a:pPr marL="457200" lvl="1" indent="0">
              <a:buNone/>
              <a:defRPr/>
            </a:pPr>
            <a:endParaRPr lang="en-US" sz="1200" dirty="0" smtClean="0">
              <a:latin typeface="+mn-lt"/>
              <a:cs typeface="Arial" pitchFamily="34" charset="0"/>
            </a:endParaRPr>
          </a:p>
          <a:p>
            <a:pPr marL="1257300" lvl="2" indent="-342900">
              <a:buFont typeface="Arial" panose="020B0604020202020204" pitchFamily="34" charset="0"/>
              <a:buChar char="•"/>
              <a:defRPr/>
            </a:pPr>
            <a:r>
              <a:rPr lang="en-US" sz="1200" dirty="0" smtClean="0">
                <a:latin typeface="+mn-lt"/>
                <a:cs typeface="Arial" pitchFamily="34" charset="0"/>
              </a:rPr>
              <a:t>be familiar with each student’s individual accommodations; and </a:t>
            </a:r>
          </a:p>
          <a:p>
            <a:pPr marL="1257300" lvl="2" indent="-342900">
              <a:buFont typeface="Arial" panose="020B0604020202020204" pitchFamily="34" charset="0"/>
              <a:buChar char="•"/>
              <a:defRPr/>
            </a:pPr>
            <a:r>
              <a:rPr lang="en-US" sz="1200" dirty="0" smtClean="0">
                <a:latin typeface="+mn-lt"/>
                <a:cs typeface="Arial" pitchFamily="34" charset="0"/>
              </a:rPr>
              <a:t>have received training on accommodations prior to test administration</a:t>
            </a:r>
          </a:p>
          <a:p>
            <a:endParaRPr lang="en-US" sz="1200" dirty="0">
              <a:latin typeface="+mn-lt"/>
            </a:endParaRPr>
          </a:p>
          <a:p>
            <a:pPr marL="174708" indent="-174708">
              <a:buFont typeface="Wingdings" panose="05000000000000000000" pitchFamily="2" charset="2"/>
              <a:buChar char="v"/>
            </a:pPr>
            <a:r>
              <a:rPr lang="en-US" sz="1200" baseline="0" dirty="0" smtClean="0">
                <a:latin typeface="+mn-lt"/>
              </a:rPr>
              <a:t>Based on the number of accommodation irregularities that occurred last year (related to the calculator, screen reader or text to speech accommodations), the significance of this preliminary familiarization with and training regarding appropriate implementation of accommodations cannot be stressed enough.</a:t>
            </a:r>
          </a:p>
          <a:p>
            <a:pPr marL="640594" lvl="1" indent="-174708">
              <a:buFont typeface="Courier New" panose="02070309020205020404" pitchFamily="49" charset="0"/>
              <a:buChar char="o"/>
              <a:defRPr/>
            </a:pPr>
            <a:r>
              <a:rPr lang="en-US" sz="1200" baseline="0" dirty="0" smtClean="0">
                <a:latin typeface="+mn-lt"/>
                <a:cs typeface="+mn-cs"/>
              </a:rPr>
              <a:t>Particularly since providing students with accommodations they </a:t>
            </a:r>
            <a:r>
              <a:rPr lang="en-US" sz="1200" u="sng" baseline="0" dirty="0" smtClean="0">
                <a:latin typeface="+mn-lt"/>
                <a:cs typeface="+mn-cs"/>
              </a:rPr>
              <a:t>should not receive</a:t>
            </a:r>
            <a:r>
              <a:rPr lang="en-US" sz="1200" u="none" baseline="0" dirty="0" smtClean="0">
                <a:latin typeface="+mn-lt"/>
                <a:cs typeface="+mn-cs"/>
              </a:rPr>
              <a:t> </a:t>
            </a:r>
            <a:r>
              <a:rPr lang="en-US" sz="1200" baseline="0" dirty="0" smtClean="0">
                <a:latin typeface="+mn-lt"/>
                <a:cs typeface="+mn-cs"/>
              </a:rPr>
              <a:t>will result in student tests being invalidated.</a:t>
            </a:r>
          </a:p>
          <a:p>
            <a:pPr marL="640594" lvl="1" indent="-174708">
              <a:buFont typeface="Courier New" panose="02070309020205020404" pitchFamily="49" charset="0"/>
              <a:buChar char="o"/>
              <a:defRPr/>
            </a:pPr>
            <a:r>
              <a:rPr lang="en-US" sz="1200" baseline="0" dirty="0" smtClean="0">
                <a:latin typeface="+mn-lt"/>
                <a:cs typeface="+mn-cs"/>
              </a:rPr>
              <a:t>It should also be noted that not providing students with accommodations they </a:t>
            </a:r>
            <a:r>
              <a:rPr lang="en-US" sz="1200" u="sng" baseline="0" dirty="0" smtClean="0">
                <a:latin typeface="+mn-lt"/>
                <a:cs typeface="+mn-cs"/>
              </a:rPr>
              <a:t>should receive</a:t>
            </a:r>
            <a:r>
              <a:rPr lang="en-US" sz="1200" u="none" baseline="0" dirty="0" smtClean="0">
                <a:latin typeface="+mn-lt"/>
                <a:cs typeface="+mn-cs"/>
              </a:rPr>
              <a:t> </a:t>
            </a:r>
            <a:r>
              <a:rPr lang="en-US" sz="1200" baseline="0" dirty="0" smtClean="0">
                <a:latin typeface="+mn-lt"/>
                <a:cs typeface="+mn-cs"/>
              </a:rPr>
              <a:t>can result in invalidation.</a:t>
            </a:r>
            <a:endParaRPr lang="en-US" sz="1200" dirty="0" smtClean="0">
              <a:latin typeface="+mn-lt"/>
              <a:cs typeface="Arial" pitchFamily="34" charset="0"/>
            </a:endParaRPr>
          </a:p>
          <a:p>
            <a:pPr marL="174708" indent="-174708">
              <a:buFont typeface="Arial" panose="020B0604020202020204" pitchFamily="34" charset="0"/>
              <a:buChar char="•"/>
            </a:pPr>
            <a:endParaRPr lang="en-US" sz="1200" dirty="0">
              <a:latin typeface="+mn-lt"/>
            </a:endParaRPr>
          </a:p>
        </p:txBody>
      </p:sp>
      <p:sp>
        <p:nvSpPr>
          <p:cNvPr id="5" name="Date Placeholder 4"/>
          <p:cNvSpPr>
            <a:spLocks noGrp="1"/>
          </p:cNvSpPr>
          <p:nvPr>
            <p:ph type="dt" idx="10"/>
          </p:nvPr>
        </p:nvSpPr>
        <p:spPr/>
        <p:txBody>
          <a:bodyPr/>
          <a:lstStyle/>
          <a:p>
            <a:pPr>
              <a:defRPr/>
            </a:pPr>
            <a:r>
              <a:rPr lang="en-US" dirty="0" smtClean="0"/>
              <a:t>FINAL</a:t>
            </a:r>
            <a:endParaRPr lang="en-US" dirty="0"/>
          </a:p>
        </p:txBody>
      </p:sp>
    </p:spTree>
    <p:extLst>
      <p:ext uri="{BB962C8B-B14F-4D97-AF65-F5344CB8AC3E}">
        <p14:creationId xmlns:p14="http://schemas.microsoft.com/office/powerpoint/2010/main" val="1512003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F13A40-4C44-784C-8738-DE31C57F43DD}" type="datetimeFigureOut">
              <a:rPr lang="en-US" smtClean="0">
                <a:solidFill>
                  <a:prstClr val="black">
                    <a:tint val="75000"/>
                  </a:prstClr>
                </a:solidFill>
              </a:rPr>
              <a:pPr/>
              <a:t>8/28/2017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73698A8-0906-0941-9D5C-4E77C86C11E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1125226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675768-08FE-4A1E-87BC-FEF2E0391C47}"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9679B7-7B4C-417D-AE72-8414DBC49CC9}" type="slidenum">
              <a:rPr lang="en-US" smtClean="0"/>
              <a:t>‹#›</a:t>
            </a:fld>
            <a:endParaRPr lang="en-US" dirty="0"/>
          </a:p>
        </p:txBody>
      </p:sp>
    </p:spTree>
    <p:extLst>
      <p:ext uri="{BB962C8B-B14F-4D97-AF65-F5344CB8AC3E}">
        <p14:creationId xmlns:p14="http://schemas.microsoft.com/office/powerpoint/2010/main" val="359080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675768-08FE-4A1E-87BC-FEF2E0391C47}"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9679B7-7B4C-417D-AE72-8414DBC49CC9}" type="slidenum">
              <a:rPr lang="en-US" smtClean="0"/>
              <a:t>‹#›</a:t>
            </a:fld>
            <a:endParaRPr lang="en-US" dirty="0"/>
          </a:p>
        </p:txBody>
      </p:sp>
    </p:spTree>
    <p:extLst>
      <p:ext uri="{BB962C8B-B14F-4D97-AF65-F5344CB8AC3E}">
        <p14:creationId xmlns:p14="http://schemas.microsoft.com/office/powerpoint/2010/main" val="4101329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675768-08FE-4A1E-87BC-FEF2E0391C47}"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9679B7-7B4C-417D-AE72-8414DBC49CC9}" type="slidenum">
              <a:rPr lang="en-US" smtClean="0"/>
              <a:t>‹#›</a:t>
            </a:fld>
            <a:endParaRPr lang="en-US" dirty="0"/>
          </a:p>
        </p:txBody>
      </p:sp>
    </p:spTree>
    <p:extLst>
      <p:ext uri="{BB962C8B-B14F-4D97-AF65-F5344CB8AC3E}">
        <p14:creationId xmlns:p14="http://schemas.microsoft.com/office/powerpoint/2010/main" val="4410512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04E5D8-D92D-4A55-AFE2-58D9F9C6CE93}"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5CAF4E-6C8A-4A7B-BF84-4E44EEE030A6}" type="slidenum">
              <a:rPr lang="en-US" smtClean="0"/>
              <a:t>‹#›</a:t>
            </a:fld>
            <a:endParaRPr lang="en-US" dirty="0"/>
          </a:p>
        </p:txBody>
      </p:sp>
    </p:spTree>
    <p:extLst>
      <p:ext uri="{BB962C8B-B14F-4D97-AF65-F5344CB8AC3E}">
        <p14:creationId xmlns:p14="http://schemas.microsoft.com/office/powerpoint/2010/main" val="3656285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04E5D8-D92D-4A55-AFE2-58D9F9C6CE93}"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5CAF4E-6C8A-4A7B-BF84-4E44EEE030A6}" type="slidenum">
              <a:rPr lang="en-US" smtClean="0"/>
              <a:t>‹#›</a:t>
            </a:fld>
            <a:endParaRPr lang="en-US" dirty="0"/>
          </a:p>
        </p:txBody>
      </p:sp>
    </p:spTree>
    <p:extLst>
      <p:ext uri="{BB962C8B-B14F-4D97-AF65-F5344CB8AC3E}">
        <p14:creationId xmlns:p14="http://schemas.microsoft.com/office/powerpoint/2010/main" val="39017958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04E5D8-D92D-4A55-AFE2-58D9F9C6CE93}"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5CAF4E-6C8A-4A7B-BF84-4E44EEE030A6}" type="slidenum">
              <a:rPr lang="en-US" smtClean="0"/>
              <a:t>‹#›</a:t>
            </a:fld>
            <a:endParaRPr lang="en-US" dirty="0"/>
          </a:p>
        </p:txBody>
      </p:sp>
    </p:spTree>
    <p:extLst>
      <p:ext uri="{BB962C8B-B14F-4D97-AF65-F5344CB8AC3E}">
        <p14:creationId xmlns:p14="http://schemas.microsoft.com/office/powerpoint/2010/main" val="84072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04E5D8-D92D-4A55-AFE2-58D9F9C6CE93}"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5CAF4E-6C8A-4A7B-BF84-4E44EEE030A6}" type="slidenum">
              <a:rPr lang="en-US" smtClean="0"/>
              <a:t>‹#›</a:t>
            </a:fld>
            <a:endParaRPr lang="en-US" dirty="0"/>
          </a:p>
        </p:txBody>
      </p:sp>
    </p:spTree>
    <p:extLst>
      <p:ext uri="{BB962C8B-B14F-4D97-AF65-F5344CB8AC3E}">
        <p14:creationId xmlns:p14="http://schemas.microsoft.com/office/powerpoint/2010/main" val="1016348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04E5D8-D92D-4A55-AFE2-58D9F9C6CE93}" type="datetimeFigureOut">
              <a:rPr lang="en-US" smtClean="0"/>
              <a:t>8/28/2017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A5CAF4E-6C8A-4A7B-BF84-4E44EEE030A6}" type="slidenum">
              <a:rPr lang="en-US" smtClean="0"/>
              <a:t>‹#›</a:t>
            </a:fld>
            <a:endParaRPr lang="en-US" dirty="0"/>
          </a:p>
        </p:txBody>
      </p:sp>
    </p:spTree>
    <p:extLst>
      <p:ext uri="{BB962C8B-B14F-4D97-AF65-F5344CB8AC3E}">
        <p14:creationId xmlns:p14="http://schemas.microsoft.com/office/powerpoint/2010/main" val="825821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04E5D8-D92D-4A55-AFE2-58D9F9C6CE93}" type="datetimeFigureOut">
              <a:rPr lang="en-US" smtClean="0"/>
              <a:t>8/28/2017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A5CAF4E-6C8A-4A7B-BF84-4E44EEE030A6}" type="slidenum">
              <a:rPr lang="en-US" smtClean="0"/>
              <a:t>‹#›</a:t>
            </a:fld>
            <a:endParaRPr lang="en-US" dirty="0"/>
          </a:p>
        </p:txBody>
      </p:sp>
    </p:spTree>
    <p:extLst>
      <p:ext uri="{BB962C8B-B14F-4D97-AF65-F5344CB8AC3E}">
        <p14:creationId xmlns:p14="http://schemas.microsoft.com/office/powerpoint/2010/main" val="37845806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04E5D8-D92D-4A55-AFE2-58D9F9C6CE93}" type="datetimeFigureOut">
              <a:rPr lang="en-US" smtClean="0"/>
              <a:t>8/28/2017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A5CAF4E-6C8A-4A7B-BF84-4E44EEE030A6}" type="slidenum">
              <a:rPr lang="en-US" smtClean="0"/>
              <a:t>‹#›</a:t>
            </a:fld>
            <a:endParaRPr lang="en-US" dirty="0"/>
          </a:p>
        </p:txBody>
      </p:sp>
    </p:spTree>
    <p:extLst>
      <p:ext uri="{BB962C8B-B14F-4D97-AF65-F5344CB8AC3E}">
        <p14:creationId xmlns:p14="http://schemas.microsoft.com/office/powerpoint/2010/main" val="4139943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675768-08FE-4A1E-87BC-FEF2E0391C47}"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9679B7-7B4C-417D-AE72-8414DBC49CC9}" type="slidenum">
              <a:rPr lang="en-US" smtClean="0"/>
              <a:t>‹#›</a:t>
            </a:fld>
            <a:endParaRPr lang="en-US" dirty="0"/>
          </a:p>
        </p:txBody>
      </p:sp>
    </p:spTree>
    <p:extLst>
      <p:ext uri="{BB962C8B-B14F-4D97-AF65-F5344CB8AC3E}">
        <p14:creationId xmlns:p14="http://schemas.microsoft.com/office/powerpoint/2010/main" val="11308111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04E5D8-D92D-4A55-AFE2-58D9F9C6CE93}"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5CAF4E-6C8A-4A7B-BF84-4E44EEE030A6}" type="slidenum">
              <a:rPr lang="en-US" smtClean="0"/>
              <a:t>‹#›</a:t>
            </a:fld>
            <a:endParaRPr lang="en-US" dirty="0"/>
          </a:p>
        </p:txBody>
      </p:sp>
    </p:spTree>
    <p:extLst>
      <p:ext uri="{BB962C8B-B14F-4D97-AF65-F5344CB8AC3E}">
        <p14:creationId xmlns:p14="http://schemas.microsoft.com/office/powerpoint/2010/main" val="2142594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04E5D8-D92D-4A55-AFE2-58D9F9C6CE93}"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5CAF4E-6C8A-4A7B-BF84-4E44EEE030A6}" type="slidenum">
              <a:rPr lang="en-US" smtClean="0"/>
              <a:t>‹#›</a:t>
            </a:fld>
            <a:endParaRPr lang="en-US" dirty="0"/>
          </a:p>
        </p:txBody>
      </p:sp>
    </p:spTree>
    <p:extLst>
      <p:ext uri="{BB962C8B-B14F-4D97-AF65-F5344CB8AC3E}">
        <p14:creationId xmlns:p14="http://schemas.microsoft.com/office/powerpoint/2010/main" val="23523899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04E5D8-D92D-4A55-AFE2-58D9F9C6CE93}"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5CAF4E-6C8A-4A7B-BF84-4E44EEE030A6}" type="slidenum">
              <a:rPr lang="en-US" smtClean="0"/>
              <a:t>‹#›</a:t>
            </a:fld>
            <a:endParaRPr lang="en-US" dirty="0"/>
          </a:p>
        </p:txBody>
      </p:sp>
    </p:spTree>
    <p:extLst>
      <p:ext uri="{BB962C8B-B14F-4D97-AF65-F5344CB8AC3E}">
        <p14:creationId xmlns:p14="http://schemas.microsoft.com/office/powerpoint/2010/main" val="14986335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04E5D8-D92D-4A55-AFE2-58D9F9C6CE93}"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5CAF4E-6C8A-4A7B-BF84-4E44EEE030A6}" type="slidenum">
              <a:rPr lang="en-US" smtClean="0"/>
              <a:t>‹#›</a:t>
            </a:fld>
            <a:endParaRPr lang="en-US" dirty="0"/>
          </a:p>
        </p:txBody>
      </p:sp>
    </p:spTree>
    <p:extLst>
      <p:ext uri="{BB962C8B-B14F-4D97-AF65-F5344CB8AC3E}">
        <p14:creationId xmlns:p14="http://schemas.microsoft.com/office/powerpoint/2010/main" val="26621400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86063732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22100946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8605772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5737769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139036310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2541124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675768-08FE-4A1E-87BC-FEF2E0391C47}"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9679B7-7B4C-417D-AE72-8414DBC49CC9}" type="slidenum">
              <a:rPr lang="en-US" smtClean="0"/>
              <a:t>‹#›</a:t>
            </a:fld>
            <a:endParaRPr lang="en-US" dirty="0"/>
          </a:p>
        </p:txBody>
      </p:sp>
    </p:spTree>
    <p:extLst>
      <p:ext uri="{BB962C8B-B14F-4D97-AF65-F5344CB8AC3E}">
        <p14:creationId xmlns:p14="http://schemas.microsoft.com/office/powerpoint/2010/main" val="2257372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24449170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28500844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6668192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32645411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34479049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38956991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een">
    <p:spTree>
      <p:nvGrpSpPr>
        <p:cNvPr id="1" name=""/>
        <p:cNvGrpSpPr/>
        <p:nvPr/>
      </p:nvGrpSpPr>
      <p:grpSpPr>
        <a:xfrm>
          <a:off x="0" y="0"/>
          <a:ext cx="0" cy="0"/>
          <a:chOff x="0" y="0"/>
          <a:chExt cx="0" cy="0"/>
        </a:xfrm>
      </p:grpSpPr>
      <p:pic>
        <p:nvPicPr>
          <p:cNvPr id="2"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994400" y="6096000"/>
            <a:ext cx="6197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userDrawn="1"/>
        </p:nvSpPr>
        <p:spPr>
          <a:xfrm>
            <a:off x="0" y="4763"/>
            <a:ext cx="12192000" cy="9144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Tree>
    <p:extLst>
      <p:ext uri="{BB962C8B-B14F-4D97-AF65-F5344CB8AC3E}">
        <p14:creationId xmlns:p14="http://schemas.microsoft.com/office/powerpoint/2010/main" val="186027168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Light Blue">
    <p:spTree>
      <p:nvGrpSpPr>
        <p:cNvPr id="1" name=""/>
        <p:cNvGrpSpPr/>
        <p:nvPr/>
      </p:nvGrpSpPr>
      <p:grpSpPr>
        <a:xfrm>
          <a:off x="0" y="0"/>
          <a:ext cx="0" cy="0"/>
          <a:chOff x="0" y="0"/>
          <a:chExt cx="0" cy="0"/>
        </a:xfrm>
      </p:grpSpPr>
      <p:pic>
        <p:nvPicPr>
          <p:cNvPr id="2"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994400" y="6096000"/>
            <a:ext cx="6197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userDrawn="1"/>
        </p:nvSpPr>
        <p:spPr>
          <a:xfrm>
            <a:off x="0" y="4763"/>
            <a:ext cx="12192000" cy="914400"/>
          </a:xfrm>
          <a:prstGeom prst="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Tree>
    <p:extLst>
      <p:ext uri="{BB962C8B-B14F-4D97-AF65-F5344CB8AC3E}">
        <p14:creationId xmlns:p14="http://schemas.microsoft.com/office/powerpoint/2010/main" val="5044383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12140422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3400170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675768-08FE-4A1E-87BC-FEF2E0391C47}"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9679B7-7B4C-417D-AE72-8414DBC49CC9}" type="slidenum">
              <a:rPr lang="en-US" smtClean="0"/>
              <a:t>‹#›</a:t>
            </a:fld>
            <a:endParaRPr lang="en-US" dirty="0"/>
          </a:p>
        </p:txBody>
      </p:sp>
    </p:spTree>
    <p:extLst>
      <p:ext uri="{BB962C8B-B14F-4D97-AF65-F5344CB8AC3E}">
        <p14:creationId xmlns:p14="http://schemas.microsoft.com/office/powerpoint/2010/main" val="19835921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39622779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36223317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41201870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3793649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13607359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20816776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6791697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35243017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F13A40-4C44-784C-8738-DE31C57F43DD}" type="datetimeFigureOut">
              <a:rPr lang="en-US" smtClean="0"/>
              <a:t>8/28/2017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698A8-0906-0941-9D5C-4E77C86C11E3}" type="slidenum">
              <a:rPr lang="en-US" smtClean="0"/>
              <a:t>‹#›</a:t>
            </a:fld>
            <a:endParaRPr lang="en-US" dirty="0"/>
          </a:p>
        </p:txBody>
      </p:sp>
    </p:spTree>
    <p:extLst>
      <p:ext uri="{BB962C8B-B14F-4D97-AF65-F5344CB8AC3E}">
        <p14:creationId xmlns:p14="http://schemas.microsoft.com/office/powerpoint/2010/main" val="3390787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675768-08FE-4A1E-87BC-FEF2E0391C47}"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9679B7-7B4C-417D-AE72-8414DBC49CC9}" type="slidenum">
              <a:rPr lang="en-US" smtClean="0"/>
              <a:t>‹#›</a:t>
            </a:fld>
            <a:endParaRPr lang="en-US" dirty="0"/>
          </a:p>
        </p:txBody>
      </p:sp>
    </p:spTree>
    <p:extLst>
      <p:ext uri="{BB962C8B-B14F-4D97-AF65-F5344CB8AC3E}">
        <p14:creationId xmlns:p14="http://schemas.microsoft.com/office/powerpoint/2010/main" val="3808991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675768-08FE-4A1E-87BC-FEF2E0391C47}" type="datetimeFigureOut">
              <a:rPr lang="en-US" smtClean="0"/>
              <a:t>8/28/2017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9679B7-7B4C-417D-AE72-8414DBC49CC9}" type="slidenum">
              <a:rPr lang="en-US" smtClean="0"/>
              <a:t>‹#›</a:t>
            </a:fld>
            <a:endParaRPr lang="en-US" dirty="0"/>
          </a:p>
        </p:txBody>
      </p:sp>
    </p:spTree>
    <p:extLst>
      <p:ext uri="{BB962C8B-B14F-4D97-AF65-F5344CB8AC3E}">
        <p14:creationId xmlns:p14="http://schemas.microsoft.com/office/powerpoint/2010/main" val="3826318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675768-08FE-4A1E-87BC-FEF2E0391C47}" type="datetimeFigureOut">
              <a:rPr lang="en-US" smtClean="0"/>
              <a:t>8/28/2017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9679B7-7B4C-417D-AE72-8414DBC49CC9}" type="slidenum">
              <a:rPr lang="en-US" smtClean="0"/>
              <a:t>‹#›</a:t>
            </a:fld>
            <a:endParaRPr lang="en-US" dirty="0"/>
          </a:p>
        </p:txBody>
      </p:sp>
    </p:spTree>
    <p:extLst>
      <p:ext uri="{BB962C8B-B14F-4D97-AF65-F5344CB8AC3E}">
        <p14:creationId xmlns:p14="http://schemas.microsoft.com/office/powerpoint/2010/main" val="1564666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675768-08FE-4A1E-87BC-FEF2E0391C47}" type="datetimeFigureOut">
              <a:rPr lang="en-US" smtClean="0"/>
              <a:t>8/28/2017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9679B7-7B4C-417D-AE72-8414DBC49CC9}" type="slidenum">
              <a:rPr lang="en-US" smtClean="0"/>
              <a:t>‹#›</a:t>
            </a:fld>
            <a:endParaRPr lang="en-US" dirty="0"/>
          </a:p>
        </p:txBody>
      </p:sp>
    </p:spTree>
    <p:extLst>
      <p:ext uri="{BB962C8B-B14F-4D97-AF65-F5344CB8AC3E}">
        <p14:creationId xmlns:p14="http://schemas.microsoft.com/office/powerpoint/2010/main" val="3170177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675768-08FE-4A1E-87BC-FEF2E0391C47}" type="datetimeFigureOut">
              <a:rPr lang="en-US" smtClean="0"/>
              <a:t>8/28/2017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9679B7-7B4C-417D-AE72-8414DBC49CC9}" type="slidenum">
              <a:rPr lang="en-US" smtClean="0"/>
              <a:t>‹#›</a:t>
            </a:fld>
            <a:endParaRPr lang="en-US" dirty="0"/>
          </a:p>
        </p:txBody>
      </p:sp>
    </p:spTree>
    <p:extLst>
      <p:ext uri="{BB962C8B-B14F-4D97-AF65-F5344CB8AC3E}">
        <p14:creationId xmlns:p14="http://schemas.microsoft.com/office/powerpoint/2010/main" val="25432062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6" Type="http://schemas.openxmlformats.org/officeDocument/2006/relationships/image" Target="../media/image1.pn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heme" Target="../theme/theme4.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image" Target="../media/image1.png"/><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5.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F13A40-4C44-784C-8738-DE31C57F43DD}" type="datetimeFigureOut">
              <a:rPr lang="en-US" smtClean="0">
                <a:solidFill>
                  <a:prstClr val="black">
                    <a:tint val="75000"/>
                  </a:prstClr>
                </a:solidFill>
              </a:rPr>
              <a:pPr/>
              <a:t>8/28/2017</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3698A8-0906-0941-9D5C-4E77C86C11E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94885648"/>
      </p:ext>
    </p:extLst>
  </p:cSld>
  <p:clrMap bg1="lt1" tx1="dk1" bg2="lt2" tx2="dk2" accent1="accent1" accent2="accent2" accent3="accent3" accent4="accent4" accent5="accent5" accent6="accent6" hlink="hlink" folHlink="folHlink"/>
  <p:sldLayoutIdLst>
    <p:sldLayoutId id="2147483704"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675768-08FE-4A1E-87BC-FEF2E0391C47}" type="datetimeFigureOut">
              <a:rPr lang="en-US" smtClean="0"/>
              <a:t>8/28/2017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9679B7-7B4C-417D-AE72-8414DBC49CC9}" type="slidenum">
              <a:rPr lang="en-US" smtClean="0"/>
              <a:t>‹#›</a:t>
            </a:fld>
            <a:endParaRPr lang="en-US" dirty="0"/>
          </a:p>
        </p:txBody>
      </p:sp>
    </p:spTree>
    <p:extLst>
      <p:ext uri="{BB962C8B-B14F-4D97-AF65-F5344CB8AC3E}">
        <p14:creationId xmlns:p14="http://schemas.microsoft.com/office/powerpoint/2010/main" val="185623832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04E5D8-D92D-4A55-AFE2-58D9F9C6CE93}" type="datetimeFigureOut">
              <a:rPr lang="en-US" smtClean="0"/>
              <a:t>8/28/2017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5CAF4E-6C8A-4A7B-BF84-4E44EEE030A6}" type="slidenum">
              <a:rPr lang="en-US" smtClean="0"/>
              <a:t>‹#›</a:t>
            </a:fld>
            <a:endParaRPr lang="en-US" dirty="0"/>
          </a:p>
        </p:txBody>
      </p:sp>
    </p:spTree>
    <p:extLst>
      <p:ext uri="{BB962C8B-B14F-4D97-AF65-F5344CB8AC3E}">
        <p14:creationId xmlns:p14="http://schemas.microsoft.com/office/powerpoint/2010/main" val="100538110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F13A40-4C44-784C-8738-DE31C57F43DD}" type="datetimeFigureOut">
              <a:rPr lang="en-US" smtClean="0"/>
              <a:t>8/28/2017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3698A8-0906-0941-9D5C-4E77C86C11E3}" type="slidenum">
              <a:rPr lang="en-US" smtClean="0"/>
              <a:t>‹#›</a:t>
            </a:fld>
            <a:endParaRPr lang="en-US" dirty="0"/>
          </a:p>
        </p:txBody>
      </p:sp>
    </p:spTree>
    <p:extLst>
      <p:ext uri="{BB962C8B-B14F-4D97-AF65-F5344CB8AC3E}">
        <p14:creationId xmlns:p14="http://schemas.microsoft.com/office/powerpoint/2010/main" val="161964233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F13A40-4C44-784C-8738-DE31C57F43DD}" type="datetimeFigureOut">
              <a:rPr lang="en-US" smtClean="0"/>
              <a:t>8/28/2017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3698A8-0906-0941-9D5C-4E77C86C11E3}" type="slidenum">
              <a:rPr lang="en-US" smtClean="0"/>
              <a:t>‹#›</a:t>
            </a:fld>
            <a:endParaRPr lang="en-US" dirty="0"/>
          </a:p>
        </p:txBody>
      </p:sp>
    </p:spTree>
    <p:extLst>
      <p:ext uri="{BB962C8B-B14F-4D97-AF65-F5344CB8AC3E}">
        <p14:creationId xmlns:p14="http://schemas.microsoft.com/office/powerpoint/2010/main" val="212723152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9.xml"/><Relationship Id="rId1" Type="http://schemas.openxmlformats.org/officeDocument/2006/relationships/vmlDrawing" Target="../drawings/vmlDrawing2.vml"/><Relationship Id="rId6" Type="http://schemas.openxmlformats.org/officeDocument/2006/relationships/image" Target="../media/image4.emf"/><Relationship Id="rId5" Type="http://schemas.openxmlformats.org/officeDocument/2006/relationships/package" Target="../embeddings/Microsoft_Word_Document2.docx"/><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9.xml"/><Relationship Id="rId1" Type="http://schemas.openxmlformats.org/officeDocument/2006/relationships/vmlDrawing" Target="../drawings/vmlDrawing3.vml"/><Relationship Id="rId6" Type="http://schemas.openxmlformats.org/officeDocument/2006/relationships/image" Target="../media/image5.emf"/><Relationship Id="rId5" Type="http://schemas.openxmlformats.org/officeDocument/2006/relationships/package" Target="../embeddings/Microsoft_Word_Document3.docx"/><Relationship Id="rId4"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9.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package" Target="../embeddings/Microsoft_Word_Document1.docx"/><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hyperlink" Target="http://www.doe.in.gov/achievement/assessment" TargetMode="External"/><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4211" name="Rectangle 3"/>
          <p:cNvSpPr>
            <a:spLocks noGrp="1" noChangeArrowheads="1"/>
          </p:cNvSpPr>
          <p:nvPr>
            <p:ph idx="1"/>
          </p:nvPr>
        </p:nvSpPr>
        <p:spPr>
          <a:xfrm>
            <a:off x="2057400" y="1066800"/>
            <a:ext cx="8382000" cy="5181600"/>
          </a:xfrm>
        </p:spPr>
        <p:txBody>
          <a:bodyPr/>
          <a:lstStyle/>
          <a:p>
            <a:pPr marL="0" indent="0" algn="ctr">
              <a:buNone/>
            </a:pPr>
            <a:endParaRPr lang="en-US" sz="4800" b="1" dirty="0" smtClean="0">
              <a:latin typeface="Arial" pitchFamily="34" charset="0"/>
              <a:cs typeface="Arial" pitchFamily="34" charset="0"/>
            </a:endParaRPr>
          </a:p>
          <a:p>
            <a:pPr marL="0" indent="0" algn="ctr">
              <a:buNone/>
            </a:pPr>
            <a:endParaRPr lang="en-US" sz="2000" b="1" dirty="0">
              <a:latin typeface="Arial" pitchFamily="34" charset="0"/>
              <a:cs typeface="Arial" pitchFamily="34" charset="0"/>
            </a:endParaRPr>
          </a:p>
          <a:p>
            <a:pPr marL="0" indent="0" algn="ctr">
              <a:buNone/>
            </a:pPr>
            <a:r>
              <a:rPr lang="en-US" sz="4800" b="1" dirty="0" smtClean="0">
                <a:latin typeface="Arial" pitchFamily="34" charset="0"/>
                <a:cs typeface="Arial" pitchFamily="34" charset="0"/>
              </a:rPr>
              <a:t>2017-18</a:t>
            </a:r>
          </a:p>
          <a:p>
            <a:pPr marL="0" indent="0" algn="ctr">
              <a:buNone/>
            </a:pPr>
            <a:r>
              <a:rPr lang="en-US" sz="4800" b="1" dirty="0" smtClean="0">
                <a:latin typeface="Arial" pitchFamily="34" charset="0"/>
                <a:cs typeface="Arial" pitchFamily="34" charset="0"/>
              </a:rPr>
              <a:t>Examiner/Proctor </a:t>
            </a:r>
          </a:p>
          <a:p>
            <a:pPr marL="0" indent="0" algn="ctr">
              <a:buNone/>
            </a:pPr>
            <a:r>
              <a:rPr lang="en-US" sz="4800" b="1" dirty="0" smtClean="0">
                <a:latin typeface="Arial" pitchFamily="34" charset="0"/>
                <a:cs typeface="Arial" pitchFamily="34" charset="0"/>
              </a:rPr>
              <a:t>Test Security Training</a:t>
            </a:r>
            <a:endParaRPr lang="en-US" sz="4800" b="1" dirty="0">
              <a:latin typeface="Arial" pitchFamily="34" charset="0"/>
              <a:cs typeface="Arial" pitchFamily="34" charset="0"/>
            </a:endParaRPr>
          </a:p>
          <a:p>
            <a:pPr marL="0" indent="0" algn="ctr">
              <a:buNone/>
            </a:pPr>
            <a:endParaRPr lang="en-US" sz="4800" b="1" dirty="0">
              <a:latin typeface="Arial" pitchFamily="34" charset="0"/>
              <a:cs typeface="Arial" pitchFamily="34" charset="0"/>
            </a:endParaRPr>
          </a:p>
          <a:p>
            <a:pPr marL="0" indent="0">
              <a:buNone/>
            </a:pPr>
            <a:r>
              <a:rPr lang="en-US" sz="2400" b="1" dirty="0"/>
              <a:t/>
            </a:r>
            <a:br>
              <a:rPr lang="en-US" sz="2400" b="1" dirty="0"/>
            </a:br>
            <a:endParaRPr lang="en-US" altLang="en-US" sz="1800" dirty="0">
              <a:latin typeface="Arial" panose="020B0604020202020204" pitchFamily="34" charset="0"/>
              <a:cs typeface="Arial" panose="020B0604020202020204" pitchFamily="34" charset="0"/>
            </a:endParaRPr>
          </a:p>
        </p:txBody>
      </p:sp>
      <p:sp>
        <p:nvSpPr>
          <p:cNvPr id="9421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5F2676B9-38DC-46CE-BE1B-7AF078B0A7E9}" type="slidenum">
              <a:rPr lang="en-US" altLang="en-US" sz="1200">
                <a:solidFill>
                  <a:srgbClr val="898989"/>
                </a:solidFill>
              </a:rPr>
              <a:pPr>
                <a:spcBef>
                  <a:spcPct val="0"/>
                </a:spcBef>
                <a:buFontTx/>
                <a:buNone/>
              </a:pPr>
              <a:t>1</a:t>
            </a:fld>
            <a:endParaRPr lang="en-US" altLang="en-US" sz="1200" dirty="0">
              <a:solidFill>
                <a:srgbClr val="898989"/>
              </a:solidFill>
            </a:endParaRPr>
          </a:p>
        </p:txBody>
      </p:sp>
    </p:spTree>
    <p:extLst>
      <p:ext uri="{BB962C8B-B14F-4D97-AF65-F5344CB8AC3E}">
        <p14:creationId xmlns:p14="http://schemas.microsoft.com/office/powerpoint/2010/main" val="2054291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524000" y="533400"/>
            <a:ext cx="9144000" cy="685800"/>
          </a:xfrm>
        </p:spPr>
        <p:txBody>
          <a:bodyPr>
            <a:normAutofit fontScale="90000"/>
          </a:bodyPr>
          <a:lstStyle/>
          <a:p>
            <a:pPr algn="ctr"/>
            <a:r>
              <a:rPr lang="en-US" sz="4000" b="1" dirty="0">
                <a:latin typeface="Arial" pitchFamily="34" charset="0"/>
                <a:cs typeface="Arial" pitchFamily="34" charset="0"/>
              </a:rPr>
              <a:t>Before Testing: </a:t>
            </a:r>
            <a:r>
              <a:rPr lang="en-US" sz="4000" b="1" dirty="0" smtClean="0">
                <a:latin typeface="Arial" pitchFamily="34" charset="0"/>
                <a:cs typeface="Arial" pitchFamily="34" charset="0"/>
              </a:rPr>
              <a:t>Examiner’s Manuals &amp; Student Test Books</a:t>
            </a:r>
            <a:endParaRPr lang="en-US" sz="4000" b="1" dirty="0">
              <a:latin typeface="Arial" pitchFamily="34" charset="0"/>
              <a:cs typeface="Arial" pitchFamily="34" charset="0"/>
            </a:endParaRPr>
          </a:p>
        </p:txBody>
      </p:sp>
      <p:sp>
        <p:nvSpPr>
          <p:cNvPr id="30723" name="Content Placeholder 2"/>
          <p:cNvSpPr>
            <a:spLocks noGrp="1"/>
          </p:cNvSpPr>
          <p:nvPr>
            <p:ph idx="1"/>
          </p:nvPr>
        </p:nvSpPr>
        <p:spPr>
          <a:xfrm>
            <a:off x="1524000" y="1437005"/>
            <a:ext cx="8839200" cy="4724400"/>
          </a:xfrm>
        </p:spPr>
        <p:txBody>
          <a:bodyPr>
            <a:normAutofit/>
          </a:bodyPr>
          <a:lstStyle/>
          <a:p>
            <a:pPr lvl="1">
              <a:buFont typeface="Arial" pitchFamily="34" charset="0"/>
              <a:buChar char="•"/>
            </a:pPr>
            <a:r>
              <a:rPr lang="en-US" b="1" dirty="0">
                <a:latin typeface="Arial" pitchFamily="34" charset="0"/>
                <a:cs typeface="Arial" pitchFamily="34" charset="0"/>
              </a:rPr>
              <a:t>Access to Examiner’s Manuals (EMs)</a:t>
            </a:r>
            <a:endParaRPr lang="en-US" b="1" i="1" dirty="0">
              <a:latin typeface="Arial" pitchFamily="34" charset="0"/>
              <a:cs typeface="Arial" pitchFamily="34" charset="0"/>
            </a:endParaRPr>
          </a:p>
          <a:p>
            <a:pPr lvl="2" indent="-365760">
              <a:buFont typeface="Wingdings" pitchFamily="2" charset="2"/>
              <a:buChar char="ü"/>
            </a:pPr>
            <a:r>
              <a:rPr lang="en-US" sz="2200" dirty="0">
                <a:latin typeface="Arial" pitchFamily="34" charset="0"/>
                <a:cs typeface="Arial" pitchFamily="34" charset="0"/>
              </a:rPr>
              <a:t>Examiners must carefully review EMs prior to </a:t>
            </a:r>
            <a:r>
              <a:rPr lang="en-US" sz="2200" dirty="0" smtClean="0">
                <a:latin typeface="Arial" pitchFamily="34" charset="0"/>
                <a:cs typeface="Arial" pitchFamily="34" charset="0"/>
              </a:rPr>
              <a:t>test </a:t>
            </a:r>
            <a:r>
              <a:rPr lang="en-US" sz="2200" dirty="0">
                <a:latin typeface="Arial" pitchFamily="34" charset="0"/>
                <a:cs typeface="Arial" pitchFamily="34" charset="0"/>
              </a:rPr>
              <a:t>administration.</a:t>
            </a:r>
          </a:p>
          <a:p>
            <a:pPr lvl="2" indent="-365760">
              <a:buFont typeface="Wingdings" pitchFamily="2" charset="2"/>
              <a:buChar char="ü"/>
            </a:pPr>
            <a:r>
              <a:rPr lang="en-US" sz="2200" dirty="0">
                <a:latin typeface="Arial" pitchFamily="34" charset="0"/>
                <a:cs typeface="Arial" pitchFamily="34" charset="0"/>
              </a:rPr>
              <a:t>Examiners may keep the EMs following test administration training for all assessments </a:t>
            </a:r>
            <a:r>
              <a:rPr lang="en-US" sz="2200" b="1" i="1" dirty="0">
                <a:latin typeface="Arial" pitchFamily="34" charset="0"/>
                <a:cs typeface="Arial" pitchFamily="34" charset="0"/>
              </a:rPr>
              <a:t>except</a:t>
            </a:r>
            <a:r>
              <a:rPr lang="en-US" sz="2200" i="1" dirty="0">
                <a:latin typeface="Arial" pitchFamily="34" charset="0"/>
                <a:cs typeface="Arial" pitchFamily="34" charset="0"/>
              </a:rPr>
              <a:t> </a:t>
            </a:r>
            <a:r>
              <a:rPr lang="en-US" sz="2200" dirty="0">
                <a:latin typeface="Arial" pitchFamily="34" charset="0"/>
                <a:cs typeface="Arial" pitchFamily="34" charset="0"/>
              </a:rPr>
              <a:t>IREAD-3.</a:t>
            </a:r>
          </a:p>
          <a:p>
            <a:pPr lvl="2">
              <a:buNone/>
            </a:pPr>
            <a:endParaRPr lang="en-US" sz="400" i="1" u="sng" dirty="0">
              <a:latin typeface="Arial" pitchFamily="34" charset="0"/>
              <a:cs typeface="Arial" pitchFamily="34" charset="0"/>
            </a:endParaRPr>
          </a:p>
          <a:p>
            <a:pPr lvl="2" indent="-365760">
              <a:buFont typeface="Wingdings" pitchFamily="2" charset="2"/>
              <a:buChar char="ü"/>
            </a:pPr>
            <a:r>
              <a:rPr lang="en-US" sz="2200" dirty="0" smtClean="0">
                <a:latin typeface="Arial" pitchFamily="34" charset="0"/>
                <a:cs typeface="Arial" pitchFamily="34" charset="0"/>
              </a:rPr>
              <a:t>For</a:t>
            </a:r>
            <a:r>
              <a:rPr lang="en-US" sz="2200" b="1" dirty="0" smtClean="0">
                <a:latin typeface="Arial" pitchFamily="34" charset="0"/>
                <a:cs typeface="Arial" pitchFamily="34" charset="0"/>
              </a:rPr>
              <a:t> </a:t>
            </a:r>
            <a:r>
              <a:rPr lang="en-US" sz="2200" dirty="0">
                <a:latin typeface="Arial" pitchFamily="34" charset="0"/>
                <a:cs typeface="Arial" pitchFamily="34" charset="0"/>
              </a:rPr>
              <a:t>IREAD-3, early access to the TAM (Test Administration Manual) is permitted ONLY during test administration training, as the TAM contains test content.</a:t>
            </a:r>
          </a:p>
          <a:p>
            <a:pPr lvl="2">
              <a:buNone/>
            </a:pPr>
            <a:endParaRPr lang="en-US" sz="100" dirty="0">
              <a:latin typeface="Arial" pitchFamily="34" charset="0"/>
              <a:cs typeface="Arial" pitchFamily="34" charset="0"/>
            </a:endParaRPr>
          </a:p>
          <a:p>
            <a:pPr lvl="3">
              <a:buFont typeface="Wingdings" pitchFamily="2" charset="2"/>
              <a:buChar char="§"/>
            </a:pPr>
            <a:r>
              <a:rPr lang="en-US" sz="2100" i="1" u="sng" dirty="0">
                <a:latin typeface="Arial" pitchFamily="34" charset="0"/>
                <a:cs typeface="Arial" pitchFamily="34" charset="0"/>
              </a:rPr>
              <a:t>Teachers are not to discuss test content contained in the TAM after the training session</a:t>
            </a:r>
            <a:r>
              <a:rPr lang="en-US" sz="2100" i="1" dirty="0">
                <a:latin typeface="Arial" pitchFamily="34" charset="0"/>
                <a:cs typeface="Arial" pitchFamily="34" charset="0"/>
              </a:rPr>
              <a:t>.</a:t>
            </a:r>
            <a:endParaRPr lang="en-US" sz="2100" i="1" u="sng" dirty="0">
              <a:latin typeface="Arial" pitchFamily="34" charset="0"/>
              <a:cs typeface="Arial" pitchFamily="34" charset="0"/>
            </a:endParaRPr>
          </a:p>
          <a:p>
            <a:pPr lvl="1">
              <a:buNone/>
            </a:pPr>
            <a:endParaRPr lang="en-US" sz="1100" b="1" dirty="0">
              <a:solidFill>
                <a:srgbClr val="FF0000"/>
              </a:solidFill>
              <a:latin typeface="Arial" pitchFamily="34" charset="0"/>
              <a:cs typeface="Arial" pitchFamily="34" charset="0"/>
            </a:endParaRPr>
          </a:p>
          <a:p>
            <a:pPr lvl="1">
              <a:buFont typeface="Arial" pitchFamily="34" charset="0"/>
              <a:buChar char="•"/>
            </a:pPr>
            <a:r>
              <a:rPr lang="en-US" b="1" dirty="0">
                <a:latin typeface="Arial" pitchFamily="34" charset="0"/>
                <a:cs typeface="Arial" pitchFamily="34" charset="0"/>
              </a:rPr>
              <a:t>Access to student test books/answer documents</a:t>
            </a:r>
            <a:endParaRPr lang="en-US" b="1" i="1" dirty="0">
              <a:latin typeface="Arial" pitchFamily="34" charset="0"/>
              <a:cs typeface="Arial" pitchFamily="34" charset="0"/>
            </a:endParaRPr>
          </a:p>
          <a:p>
            <a:pPr lvl="2" indent="-365760">
              <a:buFont typeface="Wingdings" pitchFamily="2" charset="2"/>
              <a:buChar char="ü"/>
            </a:pPr>
            <a:r>
              <a:rPr lang="en-US" sz="2200" b="1" dirty="0">
                <a:latin typeface="Arial" pitchFamily="34" charset="0"/>
                <a:cs typeface="Arial" pitchFamily="34" charset="0"/>
              </a:rPr>
              <a:t>NO</a:t>
            </a:r>
            <a:r>
              <a:rPr lang="en-US" sz="2200" dirty="0">
                <a:latin typeface="Arial" pitchFamily="34" charset="0"/>
                <a:cs typeface="Arial" pitchFamily="34" charset="0"/>
              </a:rPr>
              <a:t> advance access to </a:t>
            </a:r>
            <a:r>
              <a:rPr lang="en-US" sz="2200" dirty="0" smtClean="0">
                <a:latin typeface="Arial" pitchFamily="34" charset="0"/>
                <a:cs typeface="Arial" pitchFamily="34" charset="0"/>
              </a:rPr>
              <a:t>student test materials</a:t>
            </a:r>
            <a:endParaRPr lang="en-US" sz="22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pPr>
              <a:defRPr/>
            </a:pPr>
            <a:fld id="{3CDCE54A-B03C-4FDF-8CA6-08D488CC0A23}" type="slidenum">
              <a:rPr lang="en-US" smtClean="0"/>
              <a:pPr>
                <a:defRPr/>
              </a:pPr>
              <a:t>10</a:t>
            </a:fld>
            <a:endParaRPr lang="en-US" dirty="0"/>
          </a:p>
        </p:txBody>
      </p:sp>
    </p:spTree>
    <p:extLst>
      <p:ext uri="{BB962C8B-B14F-4D97-AF65-F5344CB8AC3E}">
        <p14:creationId xmlns:p14="http://schemas.microsoft.com/office/powerpoint/2010/main" val="19097672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045029" y="533400"/>
            <a:ext cx="10308771" cy="609600"/>
          </a:xfrm>
        </p:spPr>
        <p:txBody>
          <a:bodyPr>
            <a:normAutofit fontScale="90000"/>
          </a:bodyPr>
          <a:lstStyle/>
          <a:p>
            <a:pPr algn="ctr"/>
            <a:r>
              <a:rPr lang="en-US" sz="4000" b="1" dirty="0">
                <a:latin typeface="Arial" pitchFamily="34" charset="0"/>
                <a:cs typeface="Arial" pitchFamily="34" charset="0"/>
              </a:rPr>
              <a:t>During Testing</a:t>
            </a:r>
            <a:r>
              <a:rPr lang="en-US" sz="4000" b="1" dirty="0" smtClean="0">
                <a:latin typeface="Arial" pitchFamily="34" charset="0"/>
                <a:cs typeface="Arial" pitchFamily="34" charset="0"/>
              </a:rPr>
              <a:t>: Examiner/Proctor Monitoring</a:t>
            </a:r>
            <a:endParaRPr lang="en-US" sz="4000" b="1" dirty="0">
              <a:latin typeface="Arial" pitchFamily="34" charset="0"/>
              <a:cs typeface="Arial" pitchFamily="34" charset="0"/>
            </a:endParaRPr>
          </a:p>
        </p:txBody>
      </p:sp>
      <p:sp>
        <p:nvSpPr>
          <p:cNvPr id="30723" name="Content Placeholder 2"/>
          <p:cNvSpPr>
            <a:spLocks noGrp="1"/>
          </p:cNvSpPr>
          <p:nvPr>
            <p:ph idx="1"/>
          </p:nvPr>
        </p:nvSpPr>
        <p:spPr>
          <a:xfrm>
            <a:off x="1752600" y="1210763"/>
            <a:ext cx="8229600" cy="4876800"/>
          </a:xfrm>
        </p:spPr>
        <p:txBody>
          <a:bodyPr>
            <a:normAutofit/>
          </a:bodyPr>
          <a:lstStyle/>
          <a:p>
            <a:pPr lvl="1">
              <a:buFont typeface="Arial" pitchFamily="34" charset="0"/>
              <a:buChar char="•"/>
            </a:pPr>
            <a:r>
              <a:rPr lang="en-US" dirty="0">
                <a:latin typeface="Arial" pitchFamily="34" charset="0"/>
                <a:cs typeface="Arial" pitchFamily="34" charset="0"/>
              </a:rPr>
              <a:t>Examiners/Proctors must </a:t>
            </a:r>
            <a:r>
              <a:rPr lang="en-US" b="1" dirty="0">
                <a:latin typeface="Arial" pitchFamily="34" charset="0"/>
                <a:cs typeface="Arial" pitchFamily="34" charset="0"/>
              </a:rPr>
              <a:t>monitor </a:t>
            </a:r>
            <a:r>
              <a:rPr lang="en-US" dirty="0">
                <a:latin typeface="Arial" pitchFamily="34" charset="0"/>
                <a:cs typeface="Arial" pitchFamily="34" charset="0"/>
              </a:rPr>
              <a:t>test sessions to ensure that all students</a:t>
            </a:r>
            <a:r>
              <a:rPr lang="en-US" dirty="0" smtClean="0">
                <a:latin typeface="Arial" pitchFamily="34" charset="0"/>
                <a:cs typeface="Arial" pitchFamily="34" charset="0"/>
              </a:rPr>
              <a:t>:</a:t>
            </a:r>
          </a:p>
          <a:p>
            <a:pPr marL="457200" lvl="1" indent="0">
              <a:buNone/>
            </a:pPr>
            <a:endParaRPr lang="en-US" sz="400" dirty="0">
              <a:latin typeface="Arial" pitchFamily="34" charset="0"/>
              <a:cs typeface="Arial" pitchFamily="34" charset="0"/>
            </a:endParaRPr>
          </a:p>
          <a:p>
            <a:pPr lvl="3">
              <a:buFont typeface="Wingdings" pitchFamily="2" charset="2"/>
              <a:buChar char="ü"/>
            </a:pPr>
            <a:r>
              <a:rPr lang="en-US" sz="2200" dirty="0">
                <a:latin typeface="Arial" pitchFamily="34" charset="0"/>
                <a:cs typeface="Arial" pitchFamily="34" charset="0"/>
              </a:rPr>
              <a:t> </a:t>
            </a:r>
            <a:r>
              <a:rPr lang="en-US" sz="2200" dirty="0" smtClean="0">
                <a:latin typeface="Arial" pitchFamily="34" charset="0"/>
                <a:cs typeface="Arial" pitchFamily="34" charset="0"/>
              </a:rPr>
              <a:t>Follow instructions</a:t>
            </a:r>
          </a:p>
          <a:p>
            <a:pPr marL="1371600" lvl="3" indent="0">
              <a:buNone/>
            </a:pPr>
            <a:endParaRPr lang="en-US" sz="400" dirty="0">
              <a:latin typeface="Arial" pitchFamily="34" charset="0"/>
              <a:cs typeface="Arial" pitchFamily="34" charset="0"/>
            </a:endParaRPr>
          </a:p>
          <a:p>
            <a:pPr lvl="3">
              <a:buFont typeface="Wingdings" pitchFamily="2" charset="2"/>
              <a:buChar char="ü"/>
            </a:pPr>
            <a:r>
              <a:rPr lang="en-US" dirty="0">
                <a:latin typeface="Arial" pitchFamily="34" charset="0"/>
                <a:cs typeface="Arial" pitchFamily="34" charset="0"/>
              </a:rPr>
              <a:t> </a:t>
            </a:r>
            <a:r>
              <a:rPr lang="en-US" sz="2200" dirty="0" smtClean="0">
                <a:latin typeface="Arial" pitchFamily="34" charset="0"/>
                <a:cs typeface="Arial" pitchFamily="34" charset="0"/>
              </a:rPr>
              <a:t>Do not exchange answers </a:t>
            </a:r>
          </a:p>
          <a:p>
            <a:pPr marL="1371600" lvl="3" indent="0">
              <a:buNone/>
            </a:pPr>
            <a:endParaRPr lang="en-US" sz="400" dirty="0">
              <a:latin typeface="Arial" pitchFamily="34" charset="0"/>
              <a:cs typeface="Arial" pitchFamily="34" charset="0"/>
            </a:endParaRPr>
          </a:p>
          <a:p>
            <a:pPr lvl="3">
              <a:buFont typeface="Wingdings" pitchFamily="2" charset="2"/>
              <a:buChar char="ü"/>
            </a:pPr>
            <a:r>
              <a:rPr lang="en-US" dirty="0" smtClean="0">
                <a:latin typeface="Arial" pitchFamily="34" charset="0"/>
                <a:cs typeface="Arial" pitchFamily="34" charset="0"/>
              </a:rPr>
              <a:t> </a:t>
            </a:r>
            <a:r>
              <a:rPr lang="en-US" sz="2200" dirty="0" smtClean="0">
                <a:latin typeface="Arial" pitchFamily="34" charset="0"/>
                <a:cs typeface="Arial" pitchFamily="34" charset="0"/>
              </a:rPr>
              <a:t>Do not interfere with or distract others</a:t>
            </a:r>
          </a:p>
          <a:p>
            <a:pPr marL="1371600" lvl="3" indent="0">
              <a:buNone/>
            </a:pPr>
            <a:endParaRPr lang="en-US" sz="400" dirty="0" smtClean="0">
              <a:latin typeface="Arial" pitchFamily="34" charset="0"/>
              <a:cs typeface="Arial" pitchFamily="34" charset="0"/>
            </a:endParaRPr>
          </a:p>
          <a:p>
            <a:pPr lvl="3">
              <a:buFont typeface="Wingdings" pitchFamily="2" charset="2"/>
              <a:buChar char="ü"/>
            </a:pPr>
            <a:r>
              <a:rPr lang="en-US" dirty="0" smtClean="0">
                <a:latin typeface="Arial" pitchFamily="34" charset="0"/>
                <a:cs typeface="Arial" pitchFamily="34" charset="0"/>
              </a:rPr>
              <a:t> </a:t>
            </a:r>
            <a:r>
              <a:rPr lang="en-US" sz="2200" dirty="0" smtClean="0">
                <a:latin typeface="Arial" pitchFamily="34" charset="0"/>
                <a:cs typeface="Arial" pitchFamily="34" charset="0"/>
              </a:rPr>
              <a:t>Use only permitted materials and devices; do not have access to cell phones or other unacceptable devices</a:t>
            </a:r>
          </a:p>
          <a:p>
            <a:pPr>
              <a:buNone/>
            </a:pPr>
            <a:endParaRPr lang="en-US" sz="800" dirty="0">
              <a:latin typeface="Arial" pitchFamily="34" charset="0"/>
              <a:cs typeface="Arial" pitchFamily="34" charset="0"/>
            </a:endParaRPr>
          </a:p>
          <a:p>
            <a:pPr lvl="2">
              <a:buNone/>
            </a:pPr>
            <a:endParaRPr lang="en-US" sz="500" i="1" dirty="0">
              <a:latin typeface="Arial" pitchFamily="34" charset="0"/>
              <a:cs typeface="Arial" pitchFamily="34" charset="0"/>
            </a:endParaRPr>
          </a:p>
          <a:p>
            <a:pPr lvl="2">
              <a:buNone/>
            </a:pPr>
            <a:endParaRPr lang="en-US" sz="500"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pPr>
              <a:defRPr/>
            </a:pPr>
            <a:fld id="{3CDCE54A-B03C-4FDF-8CA6-08D488CC0A23}" type="slidenum">
              <a:rPr lang="en-US" smtClean="0"/>
              <a:pPr>
                <a:defRPr/>
              </a:pPr>
              <a:t>11</a:t>
            </a:fld>
            <a:endParaRPr lang="en-US" dirty="0"/>
          </a:p>
        </p:txBody>
      </p:sp>
      <p:sp>
        <p:nvSpPr>
          <p:cNvPr id="7" name="TextBox 6"/>
          <p:cNvSpPr txBox="1"/>
          <p:nvPr/>
        </p:nvSpPr>
        <p:spPr>
          <a:xfrm>
            <a:off x="2234425" y="4756946"/>
            <a:ext cx="7747775" cy="707886"/>
          </a:xfrm>
          <a:prstGeom prst="rect">
            <a:avLst/>
          </a:prstGeom>
          <a:noFill/>
          <a:ln>
            <a:solidFill>
              <a:schemeClr val="tx1"/>
            </a:solidFill>
          </a:ln>
        </p:spPr>
        <p:txBody>
          <a:bodyPr wrap="square" rtlCol="0">
            <a:spAutoFit/>
          </a:bodyPr>
          <a:lstStyle/>
          <a:p>
            <a:pPr algn="ctr"/>
            <a:endParaRPr lang="en-US" sz="100" b="1" i="1" dirty="0">
              <a:latin typeface="Arial" pitchFamily="34" charset="0"/>
              <a:cs typeface="Arial" pitchFamily="34" charset="0"/>
            </a:endParaRPr>
          </a:p>
          <a:p>
            <a:pPr algn="ctr"/>
            <a:r>
              <a:rPr lang="en-US" b="1" i="1" dirty="0">
                <a:latin typeface="Arial" pitchFamily="34" charset="0"/>
                <a:cs typeface="Arial" pitchFamily="34" charset="0"/>
              </a:rPr>
              <a:t>To ensure implementation fidelity, Examiners/Proctors must focus entirely on the assessment administration during each test session.</a:t>
            </a:r>
          </a:p>
          <a:p>
            <a:pPr algn="ctr"/>
            <a:endParaRPr lang="en-US" sz="300" b="1" i="1" dirty="0">
              <a:latin typeface="Arial" pitchFamily="34" charset="0"/>
              <a:cs typeface="Arial" pitchFamily="34" charset="0"/>
            </a:endParaRPr>
          </a:p>
        </p:txBody>
      </p:sp>
    </p:spTree>
    <p:extLst>
      <p:ext uri="{BB962C8B-B14F-4D97-AF65-F5344CB8AC3E}">
        <p14:creationId xmlns:p14="http://schemas.microsoft.com/office/powerpoint/2010/main" val="24061786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525137" y="609600"/>
            <a:ext cx="9144000" cy="609600"/>
          </a:xfrm>
        </p:spPr>
        <p:txBody>
          <a:bodyPr>
            <a:normAutofit fontScale="90000"/>
          </a:bodyPr>
          <a:lstStyle/>
          <a:p>
            <a:pPr algn="ctr"/>
            <a:r>
              <a:rPr lang="en-US" sz="4000" b="1" dirty="0">
                <a:latin typeface="Arial" pitchFamily="34" charset="0"/>
                <a:cs typeface="Arial" pitchFamily="34" charset="0"/>
              </a:rPr>
              <a:t>During Testing: </a:t>
            </a:r>
            <a:r>
              <a:rPr lang="en-US" sz="4000" b="1" dirty="0" smtClean="0">
                <a:latin typeface="Arial" pitchFamily="34" charset="0"/>
                <a:cs typeface="Arial" pitchFamily="34" charset="0"/>
              </a:rPr>
              <a:t>CTC/STC Monitoring</a:t>
            </a:r>
            <a:endParaRPr lang="en-US" sz="4000" b="1" dirty="0">
              <a:latin typeface="Arial" pitchFamily="34" charset="0"/>
              <a:cs typeface="Arial" pitchFamily="34" charset="0"/>
            </a:endParaRPr>
          </a:p>
        </p:txBody>
      </p:sp>
      <p:sp>
        <p:nvSpPr>
          <p:cNvPr id="30723" name="Content Placeholder 2"/>
          <p:cNvSpPr>
            <a:spLocks noGrp="1"/>
          </p:cNvSpPr>
          <p:nvPr>
            <p:ph idx="1"/>
          </p:nvPr>
        </p:nvSpPr>
        <p:spPr>
          <a:xfrm>
            <a:off x="1832610" y="1233986"/>
            <a:ext cx="8229600" cy="4724400"/>
          </a:xfrm>
        </p:spPr>
        <p:txBody>
          <a:bodyPr>
            <a:normAutofit lnSpcReduction="10000"/>
          </a:bodyPr>
          <a:lstStyle/>
          <a:p>
            <a:pPr>
              <a:buNone/>
            </a:pPr>
            <a:endParaRPr lang="en-US" sz="800" dirty="0">
              <a:latin typeface="Arial" pitchFamily="34" charset="0"/>
              <a:cs typeface="Arial" pitchFamily="34" charset="0"/>
            </a:endParaRPr>
          </a:p>
          <a:p>
            <a:pPr lvl="1">
              <a:buFont typeface="Arial" pitchFamily="34" charset="0"/>
              <a:buChar char="•"/>
            </a:pPr>
            <a:r>
              <a:rPr lang="en-US" dirty="0">
                <a:latin typeface="Arial" pitchFamily="34" charset="0"/>
                <a:cs typeface="Arial" pitchFamily="34" charset="0"/>
              </a:rPr>
              <a:t>CTCs or STCs (or Designees) </a:t>
            </a:r>
            <a:r>
              <a:rPr lang="en-US" dirty="0" smtClean="0">
                <a:latin typeface="Arial" pitchFamily="34" charset="0"/>
                <a:cs typeface="Arial" pitchFamily="34" charset="0"/>
              </a:rPr>
              <a:t>monitor </a:t>
            </a:r>
            <a:r>
              <a:rPr lang="en-US" dirty="0">
                <a:latin typeface="Arial" pitchFamily="34" charset="0"/>
                <a:cs typeface="Arial" pitchFamily="34" charset="0"/>
              </a:rPr>
              <a:t>test </a:t>
            </a:r>
            <a:r>
              <a:rPr lang="en-US" dirty="0" smtClean="0">
                <a:latin typeface="Arial" pitchFamily="34" charset="0"/>
                <a:cs typeface="Arial" pitchFamily="34" charset="0"/>
              </a:rPr>
              <a:t>administrations </a:t>
            </a:r>
            <a:r>
              <a:rPr lang="en-US" dirty="0">
                <a:latin typeface="Arial" pitchFamily="34" charset="0"/>
                <a:cs typeface="Arial" pitchFamily="34" charset="0"/>
              </a:rPr>
              <a:t>to ensure:</a:t>
            </a:r>
          </a:p>
          <a:p>
            <a:pPr marL="457200" lvl="1" indent="0">
              <a:buNone/>
            </a:pPr>
            <a:endParaRPr lang="en-US" sz="500" dirty="0">
              <a:latin typeface="Arial" pitchFamily="34" charset="0"/>
              <a:cs typeface="Arial" pitchFamily="34" charset="0"/>
            </a:endParaRPr>
          </a:p>
          <a:p>
            <a:pPr lvl="3">
              <a:buFont typeface="Wingdings" pitchFamily="2" charset="2"/>
              <a:buChar char="ü"/>
            </a:pPr>
            <a:r>
              <a:rPr lang="en-US" sz="2000" dirty="0">
                <a:latin typeface="Arial" pitchFamily="34" charset="0"/>
                <a:cs typeface="Arial" pitchFamily="34" charset="0"/>
              </a:rPr>
              <a:t> </a:t>
            </a:r>
            <a:r>
              <a:rPr lang="en-US" sz="2200" dirty="0">
                <a:latin typeface="Arial" pitchFamily="34" charset="0"/>
                <a:cs typeface="Arial" pitchFamily="34" charset="0"/>
              </a:rPr>
              <a:t>All examiners and proctors </a:t>
            </a:r>
            <a:r>
              <a:rPr lang="en-US" sz="2200" dirty="0" smtClean="0">
                <a:latin typeface="Arial" pitchFamily="34" charset="0"/>
                <a:cs typeface="Arial" pitchFamily="34" charset="0"/>
              </a:rPr>
              <a:t>appropriately monitor  </a:t>
            </a:r>
          </a:p>
          <a:p>
            <a:pPr marL="1371600" lvl="3" indent="0">
              <a:buNone/>
            </a:pPr>
            <a:r>
              <a:rPr lang="en-US" sz="2200" dirty="0">
                <a:latin typeface="Arial" pitchFamily="34" charset="0"/>
                <a:cs typeface="Arial" pitchFamily="34" charset="0"/>
              </a:rPr>
              <a:t> </a:t>
            </a:r>
            <a:r>
              <a:rPr lang="en-US" sz="2200" dirty="0" smtClean="0">
                <a:latin typeface="Arial" pitchFamily="34" charset="0"/>
                <a:cs typeface="Arial" pitchFamily="34" charset="0"/>
              </a:rPr>
              <a:t>   students</a:t>
            </a:r>
          </a:p>
          <a:p>
            <a:pPr marL="1371600" lvl="3" indent="0">
              <a:buNone/>
            </a:pPr>
            <a:endParaRPr lang="en-US" sz="2200" dirty="0" smtClean="0">
              <a:latin typeface="Arial" pitchFamily="34" charset="0"/>
              <a:cs typeface="Arial" pitchFamily="34" charset="0"/>
            </a:endParaRPr>
          </a:p>
          <a:p>
            <a:pPr lvl="3">
              <a:buFont typeface="Wingdings" pitchFamily="2" charset="2"/>
              <a:buChar char="ü"/>
            </a:pPr>
            <a:r>
              <a:rPr lang="en-US" sz="2200" dirty="0" smtClean="0">
                <a:latin typeface="Arial" pitchFamily="34" charset="0"/>
                <a:cs typeface="Arial" pitchFamily="34" charset="0"/>
              </a:rPr>
              <a:t> Test security protocols are being followed</a:t>
            </a:r>
            <a:endParaRPr lang="en-US" sz="2200" dirty="0">
              <a:latin typeface="Arial" pitchFamily="34" charset="0"/>
              <a:cs typeface="Arial" pitchFamily="34" charset="0"/>
            </a:endParaRPr>
          </a:p>
          <a:p>
            <a:pPr marL="1371600" lvl="3" indent="0">
              <a:buNone/>
            </a:pPr>
            <a:endParaRPr lang="en-US" sz="2200" dirty="0">
              <a:latin typeface="Arial" pitchFamily="34" charset="0"/>
              <a:cs typeface="Arial" pitchFamily="34" charset="0"/>
            </a:endParaRPr>
          </a:p>
          <a:p>
            <a:pPr lvl="3">
              <a:buFont typeface="Wingdings" pitchFamily="2" charset="2"/>
              <a:buChar char="ü"/>
            </a:pPr>
            <a:r>
              <a:rPr lang="en-US" sz="2200" dirty="0">
                <a:latin typeface="Arial" pitchFamily="34" charset="0"/>
                <a:cs typeface="Arial" pitchFamily="34" charset="0"/>
              </a:rPr>
              <a:t> Cell phones and other </a:t>
            </a:r>
            <a:r>
              <a:rPr lang="en-US" sz="2200" dirty="0" smtClean="0">
                <a:latin typeface="Arial" pitchFamily="34" charset="0"/>
                <a:cs typeface="Arial" pitchFamily="34" charset="0"/>
              </a:rPr>
              <a:t>inappropriate </a:t>
            </a:r>
            <a:r>
              <a:rPr lang="en-US" sz="2200" dirty="0">
                <a:latin typeface="Arial" pitchFamily="34" charset="0"/>
                <a:cs typeface="Arial" pitchFamily="34" charset="0"/>
              </a:rPr>
              <a:t>devices are </a:t>
            </a:r>
            <a:r>
              <a:rPr lang="en-US" sz="2200" dirty="0" smtClean="0">
                <a:latin typeface="Arial" pitchFamily="34" charset="0"/>
                <a:cs typeface="Arial" pitchFamily="34" charset="0"/>
              </a:rPr>
              <a:t>  </a:t>
            </a:r>
          </a:p>
          <a:p>
            <a:pPr marL="1371600" lvl="3" indent="0">
              <a:buNone/>
            </a:pPr>
            <a:r>
              <a:rPr lang="en-US" sz="2200" dirty="0" smtClean="0">
                <a:latin typeface="Arial" pitchFamily="34" charset="0"/>
                <a:cs typeface="Arial" pitchFamily="34" charset="0"/>
              </a:rPr>
              <a:t>    not accessible during </a:t>
            </a:r>
            <a:r>
              <a:rPr lang="en-US" sz="2200" dirty="0">
                <a:latin typeface="Arial" pitchFamily="34" charset="0"/>
                <a:cs typeface="Arial" pitchFamily="34" charset="0"/>
              </a:rPr>
              <a:t>testing</a:t>
            </a:r>
          </a:p>
          <a:p>
            <a:pPr marL="1371600" lvl="3" indent="0">
              <a:buNone/>
            </a:pPr>
            <a:endParaRPr lang="en-US" sz="2200" dirty="0">
              <a:latin typeface="Arial" pitchFamily="34" charset="0"/>
              <a:cs typeface="Arial" pitchFamily="34" charset="0"/>
            </a:endParaRPr>
          </a:p>
          <a:p>
            <a:pPr lvl="3">
              <a:buFont typeface="Wingdings" pitchFamily="2" charset="2"/>
              <a:buChar char="ü"/>
            </a:pPr>
            <a:r>
              <a:rPr lang="en-US" sz="2200" dirty="0">
                <a:latin typeface="Arial" pitchFamily="34" charset="0"/>
                <a:cs typeface="Arial" pitchFamily="34" charset="0"/>
              </a:rPr>
              <a:t> Appropriate accommodations are provided </a:t>
            </a:r>
            <a:r>
              <a:rPr lang="en-US" sz="2200" dirty="0" smtClean="0">
                <a:latin typeface="Arial" pitchFamily="34" charset="0"/>
                <a:cs typeface="Arial" pitchFamily="34" charset="0"/>
              </a:rPr>
              <a:t>for   </a:t>
            </a:r>
          </a:p>
          <a:p>
            <a:pPr marL="1371600" lvl="3" indent="0">
              <a:buNone/>
            </a:pPr>
            <a:r>
              <a:rPr lang="en-US" sz="2200" dirty="0" smtClean="0">
                <a:latin typeface="Arial" pitchFamily="34" charset="0"/>
                <a:cs typeface="Arial" pitchFamily="34" charset="0"/>
              </a:rPr>
              <a:t>    students </a:t>
            </a:r>
            <a:r>
              <a:rPr lang="en-US" sz="2200" dirty="0">
                <a:latin typeface="Arial" pitchFamily="34" charset="0"/>
                <a:cs typeface="Arial" pitchFamily="34" charset="0"/>
              </a:rPr>
              <a:t>with an IEP, ILP, Section 504 Plan, </a:t>
            </a:r>
            <a:r>
              <a:rPr lang="en-US" sz="2200" dirty="0" smtClean="0">
                <a:latin typeface="Arial" pitchFamily="34" charset="0"/>
                <a:cs typeface="Arial" pitchFamily="34" charset="0"/>
              </a:rPr>
              <a:t>or </a:t>
            </a:r>
          </a:p>
          <a:p>
            <a:pPr marL="1371600" lvl="3" indent="0">
              <a:buNone/>
            </a:pPr>
            <a:r>
              <a:rPr lang="en-US" sz="2200" dirty="0">
                <a:latin typeface="Arial" pitchFamily="34" charset="0"/>
                <a:cs typeface="Arial" pitchFamily="34" charset="0"/>
              </a:rPr>
              <a:t> </a:t>
            </a:r>
            <a:r>
              <a:rPr lang="en-US" sz="2200" dirty="0" smtClean="0">
                <a:latin typeface="Arial" pitchFamily="34" charset="0"/>
                <a:cs typeface="Arial" pitchFamily="34" charset="0"/>
              </a:rPr>
              <a:t>   Service </a:t>
            </a:r>
            <a:r>
              <a:rPr lang="en-US" sz="2200" dirty="0">
                <a:latin typeface="Arial" pitchFamily="34" charset="0"/>
                <a:cs typeface="Arial" pitchFamily="34" charset="0"/>
              </a:rPr>
              <a:t>Plan </a:t>
            </a:r>
          </a:p>
          <a:p>
            <a:pPr marL="1371600" lvl="3" indent="0">
              <a:buNone/>
            </a:pPr>
            <a:endParaRPr lang="en-US" sz="2000" dirty="0" smtClean="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pPr>
              <a:defRPr/>
            </a:pPr>
            <a:fld id="{3CDCE54A-B03C-4FDF-8CA6-08D488CC0A23}" type="slidenum">
              <a:rPr lang="en-US" smtClean="0"/>
              <a:pPr>
                <a:defRPr/>
              </a:pPr>
              <a:t>12</a:t>
            </a:fld>
            <a:endParaRPr lang="en-US" dirty="0"/>
          </a:p>
        </p:txBody>
      </p:sp>
    </p:spTree>
    <p:extLst>
      <p:ext uri="{BB962C8B-B14F-4D97-AF65-F5344CB8AC3E}">
        <p14:creationId xmlns:p14="http://schemas.microsoft.com/office/powerpoint/2010/main" val="18599597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524000" y="299328"/>
            <a:ext cx="9144000" cy="533400"/>
          </a:xfrm>
        </p:spPr>
        <p:txBody>
          <a:bodyPr>
            <a:normAutofit fontScale="90000"/>
          </a:bodyPr>
          <a:lstStyle/>
          <a:p>
            <a:pPr algn="ctr" eaLnBrk="1" hangingPunct="1"/>
            <a:r>
              <a:rPr lang="en-US" sz="4000" b="1" dirty="0" smtClean="0">
                <a:latin typeface="Arial" pitchFamily="34" charset="0"/>
                <a:cs typeface="Arial" pitchFamily="34" charset="0"/>
              </a:rPr>
              <a:t>During Testing: IDOE Monitoring</a:t>
            </a:r>
            <a:endParaRPr lang="en-US" sz="4000" b="1" dirty="0">
              <a:latin typeface="Arial" pitchFamily="34" charset="0"/>
              <a:cs typeface="Arial" pitchFamily="34" charset="0"/>
            </a:endParaRPr>
          </a:p>
        </p:txBody>
      </p:sp>
      <p:sp>
        <p:nvSpPr>
          <p:cNvPr id="10243" name="Rectangle 3"/>
          <p:cNvSpPr>
            <a:spLocks noGrp="1" noChangeArrowheads="1"/>
          </p:cNvSpPr>
          <p:nvPr>
            <p:ph idx="1"/>
          </p:nvPr>
        </p:nvSpPr>
        <p:spPr>
          <a:xfrm>
            <a:off x="133190" y="1419496"/>
            <a:ext cx="5962810" cy="4613365"/>
          </a:xfrm>
        </p:spPr>
        <p:txBody>
          <a:bodyPr>
            <a:normAutofit fontScale="92500"/>
          </a:bodyPr>
          <a:lstStyle/>
          <a:p>
            <a:pPr lvl="1">
              <a:buFont typeface="Arial" panose="020B0604020202020204" pitchFamily="34" charset="0"/>
              <a:buChar char="•"/>
            </a:pPr>
            <a:r>
              <a:rPr lang="en-US" sz="2300" dirty="0" smtClean="0">
                <a:latin typeface="Arial" pitchFamily="34" charset="0"/>
                <a:cs typeface="Arial" pitchFamily="34" charset="0"/>
              </a:rPr>
              <a:t>The </a:t>
            </a:r>
            <a:r>
              <a:rPr lang="en-US" sz="2300" dirty="0">
                <a:latin typeface="Arial" pitchFamily="34" charset="0"/>
                <a:cs typeface="Arial" pitchFamily="34" charset="0"/>
              </a:rPr>
              <a:t>Office of Student Assessment (OSA) conducts unannounced onsite monitoring visits during testing </a:t>
            </a:r>
            <a:r>
              <a:rPr lang="en-US" sz="2300" dirty="0" smtClean="0">
                <a:latin typeface="Arial" panose="020B0604020202020204" pitchFamily="34" charset="0"/>
                <a:cs typeface="Arial" panose="020B0604020202020204" pitchFamily="34" charset="0"/>
              </a:rPr>
              <a:t>windows; </a:t>
            </a:r>
          </a:p>
          <a:p>
            <a:pPr lvl="1">
              <a:buFont typeface="Arial" panose="020B0604020202020204" pitchFamily="34" charset="0"/>
              <a:buChar char="•"/>
            </a:pPr>
            <a:r>
              <a:rPr lang="en-US" sz="2300" dirty="0" smtClean="0">
                <a:latin typeface="Arial" panose="020B0604020202020204" pitchFamily="34" charset="0"/>
                <a:cs typeface="Arial" panose="020B0604020202020204" pitchFamily="34" charset="0"/>
              </a:rPr>
              <a:t>The </a:t>
            </a:r>
            <a:r>
              <a:rPr lang="en-US" sz="2300" dirty="0">
                <a:latin typeface="Arial" panose="020B0604020202020204" pitchFamily="34" charset="0"/>
                <a:cs typeface="Arial" panose="020B0604020202020204" pitchFamily="34" charset="0"/>
              </a:rPr>
              <a:t>purpose of </a:t>
            </a:r>
            <a:r>
              <a:rPr lang="en-US" sz="2300" dirty="0" smtClean="0">
                <a:latin typeface="Arial" panose="020B0604020202020204" pitchFamily="34" charset="0"/>
                <a:cs typeface="Arial" panose="020B0604020202020204" pitchFamily="34" charset="0"/>
              </a:rPr>
              <a:t>IDOE monitoring </a:t>
            </a:r>
            <a:r>
              <a:rPr lang="en-US" sz="2300" dirty="0">
                <a:latin typeface="Arial" panose="020B0604020202020204" pitchFamily="34" charset="0"/>
                <a:cs typeface="Arial" panose="020B0604020202020204" pitchFamily="34" charset="0"/>
              </a:rPr>
              <a:t>is to ensure fidelity of </a:t>
            </a:r>
            <a:r>
              <a:rPr lang="en-US" sz="2300" dirty="0" smtClean="0">
                <a:latin typeface="Arial" panose="020B0604020202020204" pitchFamily="34" charset="0"/>
                <a:cs typeface="Arial" panose="020B0604020202020204" pitchFamily="34" charset="0"/>
              </a:rPr>
              <a:t>test </a:t>
            </a:r>
            <a:r>
              <a:rPr lang="en-US" sz="2300" dirty="0">
                <a:latin typeface="Arial" panose="020B0604020202020204" pitchFamily="34" charset="0"/>
                <a:cs typeface="Arial" panose="020B0604020202020204" pitchFamily="34" charset="0"/>
              </a:rPr>
              <a:t>administration and test security </a:t>
            </a:r>
            <a:r>
              <a:rPr lang="en-US" sz="2300" dirty="0" smtClean="0">
                <a:latin typeface="Arial" panose="020B0604020202020204" pitchFamily="34" charset="0"/>
                <a:cs typeface="Arial" panose="020B0604020202020204" pitchFamily="34" charset="0"/>
              </a:rPr>
              <a:t>requirements;  </a:t>
            </a:r>
          </a:p>
          <a:p>
            <a:pPr lvl="1">
              <a:buFont typeface="Arial" panose="020B0604020202020204" pitchFamily="34" charset="0"/>
              <a:buChar char="•"/>
            </a:pPr>
            <a:r>
              <a:rPr lang="en-US" sz="2300" dirty="0" smtClean="0">
                <a:latin typeface="Arial" panose="020B0604020202020204" pitchFamily="34" charset="0"/>
                <a:cs typeface="Arial" panose="020B0604020202020204" pitchFamily="34" charset="0"/>
              </a:rPr>
              <a:t>Schools </a:t>
            </a:r>
            <a:r>
              <a:rPr lang="en-US" sz="2300" dirty="0">
                <a:latin typeface="Arial" panose="020B0604020202020204" pitchFamily="34" charset="0"/>
                <a:cs typeface="Arial" panose="020B0604020202020204" pitchFamily="34" charset="0"/>
              </a:rPr>
              <a:t>are identified for monitoring based on previously submitted test irregularities, test security concerns, and a random sample derived from Indiana demographic </a:t>
            </a:r>
            <a:r>
              <a:rPr lang="en-US" sz="2300" dirty="0" smtClean="0">
                <a:latin typeface="Arial" panose="020B0604020202020204" pitchFamily="34" charset="0"/>
                <a:cs typeface="Arial" panose="020B0604020202020204" pitchFamily="34" charset="0"/>
              </a:rPr>
              <a:t>data;</a:t>
            </a:r>
          </a:p>
          <a:p>
            <a:pPr lvl="1">
              <a:buFont typeface="Arial" panose="020B0604020202020204" pitchFamily="34" charset="0"/>
              <a:buChar char="•"/>
            </a:pPr>
            <a:r>
              <a:rPr lang="en-US" sz="2300" dirty="0" smtClean="0">
                <a:latin typeface="Arial" panose="020B0604020202020204" pitchFamily="34" charset="0"/>
                <a:cs typeface="Arial" panose="020B0604020202020204" pitchFamily="34" charset="0"/>
              </a:rPr>
              <a:t>Review Section 2 of Chapter 13 in the Indiana Assessment Program Manual as well as the Onsite Monitoring Checklist (see Appendix C) for more details.</a:t>
            </a:r>
            <a:endParaRPr lang="en-US" sz="2300"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pPr>
              <a:defRPr/>
            </a:pPr>
            <a:fld id="{3CDCE54A-B03C-4FDF-8CA6-08D488CC0A23}" type="slidenum">
              <a:rPr lang="en-US" smtClean="0"/>
              <a:pPr>
                <a:defRPr/>
              </a:pPr>
              <a:t>13</a:t>
            </a:fld>
            <a:endParaRPr lang="en-US" dirty="0"/>
          </a:p>
        </p:txBody>
      </p:sp>
      <p:sp>
        <p:nvSpPr>
          <p:cNvPr id="5" name="Rectangle 3"/>
          <p:cNvSpPr txBox="1">
            <a:spLocks noChangeArrowheads="1"/>
          </p:cNvSpPr>
          <p:nvPr/>
        </p:nvSpPr>
        <p:spPr>
          <a:xfrm>
            <a:off x="6096000" y="1419495"/>
            <a:ext cx="5638800" cy="46133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69863" lvl="1" indent="0">
              <a:buNone/>
            </a:pPr>
            <a:endParaRPr lang="en-US" sz="2300" dirty="0">
              <a:latin typeface="Arial" pitchFamily="34" charset="0"/>
              <a:cs typeface="Arial"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831501211"/>
              </p:ext>
            </p:extLst>
          </p:nvPr>
        </p:nvGraphicFramePr>
        <p:xfrm>
          <a:off x="6537916" y="781245"/>
          <a:ext cx="4414838" cy="5418138"/>
        </p:xfrm>
        <a:graphic>
          <a:graphicData uri="http://schemas.openxmlformats.org/presentationml/2006/ole">
            <mc:AlternateContent xmlns:mc="http://schemas.openxmlformats.org/markup-compatibility/2006">
              <mc:Choice xmlns:v="urn:schemas-microsoft-com:vml" Requires="v">
                <p:oleObj spid="_x0000_s1100" name="Document" r:id="rId5" imgW="6910596" imgH="8482753" progId="Word.Document.12">
                  <p:embed/>
                </p:oleObj>
              </mc:Choice>
              <mc:Fallback>
                <p:oleObj name="Document" r:id="rId5" imgW="6910596" imgH="8482753" progId="Word.Document.12">
                  <p:embed/>
                  <p:pic>
                    <p:nvPicPr>
                      <p:cNvPr id="0" name=""/>
                      <p:cNvPicPr/>
                      <p:nvPr/>
                    </p:nvPicPr>
                    <p:blipFill>
                      <a:blip r:embed="rId6"/>
                      <a:stretch>
                        <a:fillRect/>
                      </a:stretch>
                    </p:blipFill>
                    <p:spPr>
                      <a:xfrm>
                        <a:off x="6537916" y="781245"/>
                        <a:ext cx="4414838" cy="5418138"/>
                      </a:xfrm>
                      <a:prstGeom prst="rect">
                        <a:avLst/>
                      </a:prstGeom>
                    </p:spPr>
                  </p:pic>
                </p:oleObj>
              </mc:Fallback>
            </mc:AlternateContent>
          </a:graphicData>
        </a:graphic>
      </p:graphicFrame>
    </p:spTree>
    <p:extLst>
      <p:ext uri="{BB962C8B-B14F-4D97-AF65-F5344CB8AC3E}">
        <p14:creationId xmlns:p14="http://schemas.microsoft.com/office/powerpoint/2010/main" val="18330621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752600" y="457200"/>
            <a:ext cx="8763000" cy="1143000"/>
          </a:xfrm>
        </p:spPr>
        <p:txBody>
          <a:bodyPr>
            <a:normAutofit/>
          </a:bodyPr>
          <a:lstStyle/>
          <a:p>
            <a:pPr algn="ctr"/>
            <a:r>
              <a:rPr lang="en-US" sz="3600" b="1" dirty="0" smtClean="0">
                <a:latin typeface="Arial" pitchFamily="34" charset="0"/>
                <a:cs typeface="Arial" pitchFamily="34" charset="0"/>
              </a:rPr>
              <a:t>During Testing: Item Concern</a:t>
            </a:r>
            <a:endParaRPr lang="en-US" sz="3600" b="1" dirty="0">
              <a:latin typeface="Arial" pitchFamily="34" charset="0"/>
              <a:cs typeface="Arial" pitchFamily="34" charset="0"/>
            </a:endParaRPr>
          </a:p>
        </p:txBody>
      </p:sp>
      <p:sp>
        <p:nvSpPr>
          <p:cNvPr id="30723" name="Content Placeholder 2"/>
          <p:cNvSpPr>
            <a:spLocks noGrp="1"/>
          </p:cNvSpPr>
          <p:nvPr>
            <p:ph idx="1"/>
          </p:nvPr>
        </p:nvSpPr>
        <p:spPr>
          <a:xfrm>
            <a:off x="2209800" y="1600200"/>
            <a:ext cx="8001000" cy="4267200"/>
          </a:xfrm>
        </p:spPr>
        <p:txBody>
          <a:bodyPr>
            <a:normAutofit fontScale="92500"/>
          </a:bodyPr>
          <a:lstStyle/>
          <a:p>
            <a:r>
              <a:rPr lang="en-US" sz="2600" dirty="0">
                <a:latin typeface="Arial" pitchFamily="34" charset="0"/>
                <a:cs typeface="Arial" pitchFamily="34" charset="0"/>
              </a:rPr>
              <a:t>If a concern arises regarding </a:t>
            </a:r>
            <a:r>
              <a:rPr lang="en-US" sz="2600" dirty="0" smtClean="0">
                <a:latin typeface="Arial" pitchFamily="34" charset="0"/>
                <a:cs typeface="Arial" pitchFamily="34" charset="0"/>
              </a:rPr>
              <a:t>the functionality of a </a:t>
            </a:r>
            <a:r>
              <a:rPr lang="en-US" sz="2600" dirty="0">
                <a:latin typeface="Arial" pitchFamily="34" charset="0"/>
                <a:cs typeface="Arial" pitchFamily="34" charset="0"/>
              </a:rPr>
              <a:t>test </a:t>
            </a:r>
            <a:r>
              <a:rPr lang="en-US" sz="2600" dirty="0" smtClean="0">
                <a:latin typeface="Arial" pitchFamily="34" charset="0"/>
                <a:cs typeface="Arial" pitchFamily="34" charset="0"/>
              </a:rPr>
              <a:t>item…contact your </a:t>
            </a:r>
            <a:r>
              <a:rPr lang="en-US" sz="2600" dirty="0">
                <a:latin typeface="Arial" pitchFamily="34" charset="0"/>
                <a:cs typeface="Arial" pitchFamily="34" charset="0"/>
              </a:rPr>
              <a:t>STC or </a:t>
            </a:r>
            <a:r>
              <a:rPr lang="en-US" sz="2600" dirty="0" smtClean="0">
                <a:latin typeface="Arial" pitchFamily="34" charset="0"/>
                <a:cs typeface="Arial" pitchFamily="34" charset="0"/>
              </a:rPr>
              <a:t>CTC</a:t>
            </a:r>
          </a:p>
          <a:p>
            <a:pPr marL="0" indent="0">
              <a:buNone/>
            </a:pPr>
            <a:endParaRPr lang="en-US" sz="1300" dirty="0" smtClean="0">
              <a:latin typeface="Arial" pitchFamily="34" charset="0"/>
              <a:cs typeface="Arial" pitchFamily="34" charset="0"/>
            </a:endParaRPr>
          </a:p>
          <a:p>
            <a:pPr lvl="2">
              <a:buFont typeface="Wingdings" panose="05000000000000000000" pitchFamily="2" charset="2"/>
              <a:buChar char="§"/>
            </a:pPr>
            <a:r>
              <a:rPr lang="en-US" sz="2600" b="1" i="1" dirty="0">
                <a:latin typeface="Arial" pitchFamily="34" charset="0"/>
                <a:cs typeface="Arial" pitchFamily="34" charset="0"/>
              </a:rPr>
              <a:t>Refer to the item by grade level, content area, session or section number, and item number </a:t>
            </a:r>
          </a:p>
          <a:p>
            <a:pPr marL="0" indent="0">
              <a:buNone/>
            </a:pPr>
            <a:endParaRPr lang="en-US" sz="1300" dirty="0">
              <a:latin typeface="Arial" pitchFamily="34" charset="0"/>
              <a:cs typeface="Arial" pitchFamily="34" charset="0"/>
            </a:endParaRPr>
          </a:p>
          <a:p>
            <a:r>
              <a:rPr lang="en-US" sz="2600" dirty="0" smtClean="0">
                <a:latin typeface="Arial" pitchFamily="34" charset="0"/>
                <a:cs typeface="Arial" pitchFamily="34" charset="0"/>
              </a:rPr>
              <a:t>The STC or CTC will contact the </a:t>
            </a:r>
            <a:r>
              <a:rPr lang="en-US" sz="2600" dirty="0">
                <a:latin typeface="Arial" pitchFamily="34" charset="0"/>
                <a:cs typeface="Arial" pitchFamily="34" charset="0"/>
              </a:rPr>
              <a:t>Office of Student Assessment </a:t>
            </a:r>
            <a:r>
              <a:rPr lang="en-US" sz="2600" dirty="0" smtClean="0">
                <a:latin typeface="Arial" pitchFamily="34" charset="0"/>
                <a:cs typeface="Arial" pitchFamily="34" charset="0"/>
              </a:rPr>
              <a:t>if additional assistance is needed.</a:t>
            </a:r>
            <a:endParaRPr lang="en-US" sz="2600" dirty="0">
              <a:latin typeface="Arial" pitchFamily="34" charset="0"/>
              <a:cs typeface="Arial" pitchFamily="34" charset="0"/>
            </a:endParaRPr>
          </a:p>
          <a:p>
            <a:pPr marL="914400" lvl="2" indent="0">
              <a:buNone/>
            </a:pPr>
            <a:endParaRPr lang="en-US" sz="1300" b="1" i="1" dirty="0">
              <a:latin typeface="Arial" pitchFamily="34" charset="0"/>
              <a:cs typeface="Arial" pitchFamily="34" charset="0"/>
            </a:endParaRPr>
          </a:p>
          <a:p>
            <a:pPr marL="169863" lvl="1" indent="-169863">
              <a:buFont typeface="Arial" panose="020B0604020202020204" pitchFamily="34" charset="0"/>
              <a:buChar char="•"/>
            </a:pPr>
            <a:r>
              <a:rPr lang="en-US" sz="2600" b="1" dirty="0" smtClean="0">
                <a:latin typeface="Arial" pitchFamily="34" charset="0"/>
                <a:cs typeface="Arial" pitchFamily="34" charset="0"/>
              </a:rPr>
              <a:t>NEVER</a:t>
            </a:r>
            <a:r>
              <a:rPr lang="en-US" sz="2600" dirty="0" smtClean="0">
                <a:latin typeface="Arial" pitchFamily="34" charset="0"/>
                <a:cs typeface="Arial" pitchFamily="34" charset="0"/>
              </a:rPr>
              <a:t> email a </a:t>
            </a:r>
            <a:r>
              <a:rPr lang="en-US" sz="2600" dirty="0">
                <a:latin typeface="Arial" pitchFamily="34" charset="0"/>
                <a:cs typeface="Arial" pitchFamily="34" charset="0"/>
              </a:rPr>
              <a:t>copy of the item, </a:t>
            </a:r>
            <a:r>
              <a:rPr lang="en-US" sz="2600" dirty="0" smtClean="0">
                <a:latin typeface="Arial" pitchFamily="34" charset="0"/>
                <a:cs typeface="Arial" pitchFamily="34" charset="0"/>
              </a:rPr>
              <a:t>a paraphrased </a:t>
            </a:r>
            <a:r>
              <a:rPr lang="en-US" sz="2600" dirty="0">
                <a:latin typeface="Arial" pitchFamily="34" charset="0"/>
                <a:cs typeface="Arial" pitchFamily="34" charset="0"/>
              </a:rPr>
              <a:t>item, </a:t>
            </a:r>
            <a:r>
              <a:rPr lang="en-US" sz="2600" dirty="0" smtClean="0">
                <a:latin typeface="Arial" pitchFamily="34" charset="0"/>
                <a:cs typeface="Arial" pitchFamily="34" charset="0"/>
              </a:rPr>
              <a:t>or answer choices (</a:t>
            </a:r>
            <a:r>
              <a:rPr lang="en-US" sz="2600" u="sng" dirty="0">
                <a:latin typeface="Arial" pitchFamily="34" charset="0"/>
                <a:cs typeface="Arial" pitchFamily="34" charset="0"/>
              </a:rPr>
              <a:t>not even to the </a:t>
            </a:r>
            <a:r>
              <a:rPr lang="en-US" sz="2600" u="sng" dirty="0" smtClean="0">
                <a:latin typeface="Arial" pitchFamily="34" charset="0"/>
                <a:cs typeface="Arial" pitchFamily="34" charset="0"/>
              </a:rPr>
              <a:t>IDOE or a Vendor</a:t>
            </a:r>
            <a:r>
              <a:rPr lang="en-US" sz="2600" dirty="0" smtClean="0">
                <a:latin typeface="Arial" pitchFamily="34" charset="0"/>
                <a:cs typeface="Arial" pitchFamily="34" charset="0"/>
              </a:rPr>
              <a:t>)!</a:t>
            </a:r>
            <a:endParaRPr lang="en-US" sz="2600" dirty="0">
              <a:latin typeface="Arial" pitchFamily="34" charset="0"/>
              <a:cs typeface="Arial" pitchFamily="34" charset="0"/>
            </a:endParaRPr>
          </a:p>
          <a:p>
            <a:pPr lvl="1">
              <a:buNone/>
            </a:pPr>
            <a:endParaRPr lang="en-US" sz="4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pPr>
              <a:defRPr/>
            </a:pPr>
            <a:fld id="{3CDCE54A-B03C-4FDF-8CA6-08D488CC0A23}" type="slidenum">
              <a:rPr lang="en-US" smtClean="0"/>
              <a:pPr>
                <a:defRPr/>
              </a:pPr>
              <a:t>14</a:t>
            </a:fld>
            <a:endParaRPr lang="en-US" dirty="0"/>
          </a:p>
        </p:txBody>
      </p:sp>
    </p:spTree>
    <p:extLst>
      <p:ext uri="{BB962C8B-B14F-4D97-AF65-F5344CB8AC3E}">
        <p14:creationId xmlns:p14="http://schemas.microsoft.com/office/powerpoint/2010/main" val="27991392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31075" y="471669"/>
            <a:ext cx="11329851" cy="609600"/>
          </a:xfrm>
        </p:spPr>
        <p:txBody>
          <a:bodyPr>
            <a:normAutofit fontScale="90000"/>
          </a:bodyPr>
          <a:lstStyle/>
          <a:p>
            <a:pPr algn="ctr"/>
            <a:r>
              <a:rPr lang="en-US" sz="4000" b="1" dirty="0">
                <a:latin typeface="Arial" pitchFamily="34" charset="0"/>
                <a:cs typeface="Arial" pitchFamily="34" charset="0"/>
              </a:rPr>
              <a:t>During Testing: </a:t>
            </a:r>
            <a:r>
              <a:rPr lang="en-US" sz="4000" b="1" dirty="0" smtClean="0">
                <a:latin typeface="Arial" pitchFamily="34" charset="0"/>
                <a:cs typeface="Arial" pitchFamily="34" charset="0"/>
              </a:rPr>
              <a:t>Inappropriate actions</a:t>
            </a:r>
            <a:endParaRPr lang="en-US" sz="4000" b="1" dirty="0">
              <a:latin typeface="Arial" pitchFamily="34" charset="0"/>
              <a:cs typeface="Arial" pitchFamily="34" charset="0"/>
            </a:endParaRPr>
          </a:p>
        </p:txBody>
      </p:sp>
      <p:sp>
        <p:nvSpPr>
          <p:cNvPr id="30723" name="Content Placeholder 2"/>
          <p:cNvSpPr>
            <a:spLocks noGrp="1"/>
          </p:cNvSpPr>
          <p:nvPr>
            <p:ph idx="1"/>
          </p:nvPr>
        </p:nvSpPr>
        <p:spPr>
          <a:xfrm>
            <a:off x="1554481" y="1081269"/>
            <a:ext cx="9705702" cy="4940708"/>
          </a:xfrm>
        </p:spPr>
        <p:txBody>
          <a:bodyPr>
            <a:normAutofit/>
          </a:bodyPr>
          <a:lstStyle/>
          <a:p>
            <a:pPr marL="457200" lvl="1" indent="457200">
              <a:buNone/>
            </a:pPr>
            <a:r>
              <a:rPr lang="en-US" sz="2300" b="1" dirty="0" smtClean="0">
                <a:latin typeface="Arial" panose="020B0604020202020204" pitchFamily="34" charset="0"/>
                <a:cs typeface="Arial" panose="020B0604020202020204" pitchFamily="34" charset="0"/>
              </a:rPr>
              <a:t>It is </a:t>
            </a:r>
            <a:r>
              <a:rPr lang="en-US" sz="2300" b="1" dirty="0">
                <a:latin typeface="Arial" panose="020B0604020202020204" pitchFamily="34" charset="0"/>
                <a:cs typeface="Arial" panose="020B0604020202020204" pitchFamily="34" charset="0"/>
              </a:rPr>
              <a:t>NEVER appropriate to:</a:t>
            </a:r>
            <a:r>
              <a:rPr lang="en-US" sz="2300" dirty="0">
                <a:latin typeface="Arial" panose="020B0604020202020204" pitchFamily="34" charset="0"/>
                <a:cs typeface="Arial" panose="020B0604020202020204" pitchFamily="34" charset="0"/>
              </a:rPr>
              <a:t> </a:t>
            </a:r>
          </a:p>
          <a:p>
            <a:pPr lvl="2"/>
            <a:r>
              <a:rPr lang="en-US" sz="2100" dirty="0">
                <a:latin typeface="Arial" panose="020B0604020202020204" pitchFamily="34" charset="0"/>
                <a:cs typeface="Arial" panose="020B0604020202020204" pitchFamily="34" charset="0"/>
              </a:rPr>
              <a:t>Coach students by indicating in any way (e.g., facial expressions, gestures, or the use of body language) that an answer choice is correct or incorrect, should be reconsidered, or should be </a:t>
            </a:r>
            <a:r>
              <a:rPr lang="en-US" sz="2100" dirty="0" smtClean="0">
                <a:latin typeface="Arial" panose="020B0604020202020204" pitchFamily="34" charset="0"/>
                <a:cs typeface="Arial" panose="020B0604020202020204" pitchFamily="34" charset="0"/>
              </a:rPr>
              <a:t>checked; </a:t>
            </a:r>
          </a:p>
          <a:p>
            <a:pPr lvl="3">
              <a:buFont typeface="Courier New" panose="02070309020205020404" pitchFamily="49" charset="0"/>
              <a:buChar char="o"/>
            </a:pPr>
            <a:r>
              <a:rPr lang="en-US" sz="2100" dirty="0" smtClean="0">
                <a:latin typeface="Arial" panose="020B0604020202020204" pitchFamily="34" charset="0"/>
                <a:cs typeface="Arial" panose="020B0604020202020204" pitchFamily="34" charset="0"/>
              </a:rPr>
              <a:t>Even if an Examiner or Proctor does not provide the correct answer to a student but provides tips, refers to lessons or examples from the classroom, or shares that an answer is incorrect…This is coaching and is not appropriate.</a:t>
            </a:r>
          </a:p>
          <a:p>
            <a:pPr marL="1371600" lvl="3" indent="0">
              <a:buNone/>
            </a:pPr>
            <a:endParaRPr lang="en-US" sz="800" dirty="0">
              <a:latin typeface="Arial" panose="020B0604020202020204" pitchFamily="34" charset="0"/>
              <a:cs typeface="Arial" panose="020B0604020202020204" pitchFamily="34" charset="0"/>
            </a:endParaRPr>
          </a:p>
          <a:p>
            <a:pPr lvl="2"/>
            <a:r>
              <a:rPr lang="en-US" sz="2100" dirty="0">
                <a:latin typeface="Arial" panose="020B0604020202020204" pitchFamily="34" charset="0"/>
                <a:cs typeface="Arial" panose="020B0604020202020204" pitchFamily="34" charset="0"/>
              </a:rPr>
              <a:t>Allow students to use any type of mechanical, technical or paper device or aid (calculators, computers, read aloud scripts or text-to-speech) unless the test directions allow such use or the device is documented as a necessary and allowable testing accommodation (see </a:t>
            </a:r>
            <a:r>
              <a:rPr lang="en-US" sz="2100" i="1" dirty="0">
                <a:latin typeface="Arial" panose="020B0604020202020204" pitchFamily="34" charset="0"/>
                <a:cs typeface="Arial" panose="020B0604020202020204" pitchFamily="34" charset="0"/>
              </a:rPr>
              <a:t>Appendix E</a:t>
            </a:r>
            <a:r>
              <a:rPr lang="en-US" sz="2100" dirty="0" smtClean="0">
                <a:latin typeface="Arial" panose="020B0604020202020204" pitchFamily="34" charset="0"/>
                <a:cs typeface="Arial" panose="020B0604020202020204" pitchFamily="34" charset="0"/>
              </a:rPr>
              <a:t>);</a:t>
            </a:r>
          </a:p>
          <a:p>
            <a:pPr marL="914400" lvl="2" indent="0">
              <a:buNone/>
            </a:pPr>
            <a:endParaRPr lang="en-US" sz="800" dirty="0">
              <a:latin typeface="Arial" panose="020B0604020202020204" pitchFamily="34" charset="0"/>
              <a:cs typeface="Arial" panose="020B0604020202020204" pitchFamily="34" charset="0"/>
            </a:endParaRPr>
          </a:p>
          <a:p>
            <a:pPr lvl="2"/>
            <a:r>
              <a:rPr lang="en-US" sz="2100" dirty="0">
                <a:latin typeface="Arial" panose="020B0604020202020204" pitchFamily="34" charset="0"/>
                <a:cs typeface="Arial" panose="020B0604020202020204" pitchFamily="34" charset="0"/>
              </a:rPr>
              <a:t>Answer students’ factual questions regarding test items or </a:t>
            </a:r>
            <a:r>
              <a:rPr lang="en-US" sz="2100" dirty="0" smtClean="0">
                <a:latin typeface="Arial" panose="020B0604020202020204" pitchFamily="34" charset="0"/>
                <a:cs typeface="Arial" panose="020B0604020202020204" pitchFamily="34" charset="0"/>
              </a:rPr>
              <a:t>vocabulary; </a:t>
            </a:r>
            <a:endParaRPr lang="en-US" sz="2100" dirty="0">
              <a:latin typeface="Arial" panose="020B0604020202020204" pitchFamily="34" charset="0"/>
              <a:cs typeface="Arial" panose="020B0604020202020204" pitchFamily="34" charset="0"/>
            </a:endParaRPr>
          </a:p>
          <a:p>
            <a:pPr marL="1371600" lvl="3" indent="0">
              <a:buNone/>
            </a:pPr>
            <a:endParaRPr lang="en-US" sz="2200" i="1" dirty="0" smtClean="0">
              <a:latin typeface="Arial" pitchFamily="34" charset="0"/>
              <a:cs typeface="Arial" pitchFamily="34" charset="0"/>
            </a:endParaRPr>
          </a:p>
          <a:p>
            <a:pPr lvl="3">
              <a:buNone/>
            </a:pPr>
            <a:endParaRPr lang="en-US" sz="2200" i="1" dirty="0">
              <a:latin typeface="Arial" pitchFamily="34" charset="0"/>
              <a:cs typeface="Arial" pitchFamily="34" charset="0"/>
            </a:endParaRPr>
          </a:p>
          <a:p>
            <a:pPr lvl="3">
              <a:buNone/>
            </a:pPr>
            <a:endParaRPr lang="en-US" sz="1000" dirty="0">
              <a:latin typeface="Arial" pitchFamily="34" charset="0"/>
              <a:cs typeface="Arial" pitchFamily="34" charset="0"/>
            </a:endParaRPr>
          </a:p>
        </p:txBody>
      </p:sp>
      <p:sp>
        <p:nvSpPr>
          <p:cNvPr id="7" name="Slide Number Placeholder 6"/>
          <p:cNvSpPr>
            <a:spLocks noGrp="1"/>
          </p:cNvSpPr>
          <p:nvPr>
            <p:ph type="sldNum" sz="quarter" idx="12"/>
          </p:nvPr>
        </p:nvSpPr>
        <p:spPr/>
        <p:txBody>
          <a:bodyPr/>
          <a:lstStyle/>
          <a:p>
            <a:pPr>
              <a:defRPr/>
            </a:pPr>
            <a:fld id="{3CDCE54A-B03C-4FDF-8CA6-08D488CC0A23}" type="slidenum">
              <a:rPr lang="en-US" smtClean="0"/>
              <a:pPr>
                <a:defRPr/>
              </a:pPr>
              <a:t>15</a:t>
            </a:fld>
            <a:endParaRPr lang="en-US" dirty="0"/>
          </a:p>
        </p:txBody>
      </p:sp>
    </p:spTree>
    <p:extLst>
      <p:ext uri="{BB962C8B-B14F-4D97-AF65-F5344CB8AC3E}">
        <p14:creationId xmlns:p14="http://schemas.microsoft.com/office/powerpoint/2010/main" val="24417544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862149" y="471669"/>
            <a:ext cx="11329851" cy="609600"/>
          </a:xfrm>
        </p:spPr>
        <p:txBody>
          <a:bodyPr>
            <a:normAutofit fontScale="90000"/>
          </a:bodyPr>
          <a:lstStyle/>
          <a:p>
            <a:pPr algn="ctr"/>
            <a:r>
              <a:rPr lang="en-US" sz="4000" b="1" dirty="0">
                <a:latin typeface="Arial" pitchFamily="34" charset="0"/>
                <a:cs typeface="Arial" pitchFamily="34" charset="0"/>
              </a:rPr>
              <a:t>During Testing: </a:t>
            </a:r>
            <a:r>
              <a:rPr lang="en-US" sz="4000" b="1" dirty="0" smtClean="0">
                <a:latin typeface="Arial" pitchFamily="34" charset="0"/>
                <a:cs typeface="Arial" pitchFamily="34" charset="0"/>
              </a:rPr>
              <a:t>Inappropriate actions (cont.)</a:t>
            </a:r>
            <a:endParaRPr lang="en-US" sz="4000" b="1" dirty="0">
              <a:latin typeface="Arial" pitchFamily="34" charset="0"/>
              <a:cs typeface="Arial" pitchFamily="34" charset="0"/>
            </a:endParaRPr>
          </a:p>
        </p:txBody>
      </p:sp>
      <p:sp>
        <p:nvSpPr>
          <p:cNvPr id="30723" name="Content Placeholder 2"/>
          <p:cNvSpPr>
            <a:spLocks noGrp="1"/>
          </p:cNvSpPr>
          <p:nvPr>
            <p:ph idx="1"/>
          </p:nvPr>
        </p:nvSpPr>
        <p:spPr>
          <a:xfrm>
            <a:off x="1371601" y="1293858"/>
            <a:ext cx="9705702" cy="4558302"/>
          </a:xfrm>
        </p:spPr>
        <p:txBody>
          <a:bodyPr>
            <a:normAutofit fontScale="85000" lnSpcReduction="20000"/>
          </a:bodyPr>
          <a:lstStyle/>
          <a:p>
            <a:pPr marL="0" lvl="2" indent="0">
              <a:buNone/>
            </a:pPr>
            <a:r>
              <a:rPr lang="en-US" sz="2800" b="1" dirty="0" smtClean="0">
                <a:latin typeface="Arial" panose="020B0604020202020204" pitchFamily="34" charset="0"/>
                <a:cs typeface="Arial" panose="020B0604020202020204" pitchFamily="34" charset="0"/>
              </a:rPr>
              <a:t>It is </a:t>
            </a:r>
            <a:r>
              <a:rPr lang="en-US" sz="2800" b="1" dirty="0">
                <a:latin typeface="Arial" panose="020B0604020202020204" pitchFamily="34" charset="0"/>
                <a:cs typeface="Arial" panose="020B0604020202020204" pitchFamily="34" charset="0"/>
              </a:rPr>
              <a:t>NEVER appropriate to:</a:t>
            </a:r>
            <a:r>
              <a:rPr lang="en-US" sz="2800" dirty="0">
                <a:latin typeface="Arial" panose="020B0604020202020204" pitchFamily="34" charset="0"/>
                <a:cs typeface="Arial" panose="020B0604020202020204" pitchFamily="34" charset="0"/>
              </a:rPr>
              <a:t> </a:t>
            </a:r>
          </a:p>
          <a:p>
            <a:pPr marL="0" lvl="2" indent="0">
              <a:buNone/>
            </a:pPr>
            <a:endParaRPr lang="en-US" sz="2600" dirty="0" smtClean="0">
              <a:latin typeface="Arial" panose="020B0604020202020204" pitchFamily="34" charset="0"/>
              <a:cs typeface="Arial" panose="020B0604020202020204" pitchFamily="34" charset="0"/>
            </a:endParaRPr>
          </a:p>
          <a:p>
            <a:pPr marL="287338" lvl="2" indent="-287338"/>
            <a:r>
              <a:rPr lang="en-US" sz="2600" dirty="0" smtClean="0">
                <a:latin typeface="Arial" panose="020B0604020202020204" pitchFamily="34" charset="0"/>
                <a:cs typeface="Arial" panose="020B0604020202020204" pitchFamily="34" charset="0"/>
              </a:rPr>
              <a:t>Read </a:t>
            </a:r>
            <a:r>
              <a:rPr lang="en-US" sz="2600" dirty="0">
                <a:latin typeface="Arial" panose="020B0604020202020204" pitchFamily="34" charset="0"/>
                <a:cs typeface="Arial" panose="020B0604020202020204" pitchFamily="34" charset="0"/>
              </a:rPr>
              <a:t>any parts of the test to students (except as indicated in the test directions, or as documented as an acceptable IEP, Section 504 Plan, Individual Learning Plan [ILP], or nonpublic school Service Plan). In no case may reading comprehension questions be read to the student</a:t>
            </a:r>
            <a:r>
              <a:rPr lang="en-US" sz="2600" dirty="0" smtClean="0">
                <a:latin typeface="Arial" panose="020B0604020202020204" pitchFamily="34" charset="0"/>
                <a:cs typeface="Arial" panose="020B0604020202020204" pitchFamily="34" charset="0"/>
              </a:rPr>
              <a:t>; or</a:t>
            </a:r>
          </a:p>
          <a:p>
            <a:pPr marL="0" lvl="2" indent="0">
              <a:buNone/>
            </a:pPr>
            <a:endParaRPr lang="en-US" sz="900" dirty="0">
              <a:latin typeface="Arial" panose="020B0604020202020204" pitchFamily="34" charset="0"/>
              <a:cs typeface="Arial" panose="020B0604020202020204" pitchFamily="34" charset="0"/>
            </a:endParaRPr>
          </a:p>
          <a:p>
            <a:pPr marL="287338" lvl="2" indent="-287338"/>
            <a:r>
              <a:rPr lang="en-US" sz="2600" dirty="0">
                <a:latin typeface="Arial" panose="020B0604020202020204" pitchFamily="34" charset="0"/>
                <a:cs typeface="Arial" panose="020B0604020202020204" pitchFamily="34" charset="0"/>
              </a:rPr>
              <a:t>Alter students’ answers during or after </a:t>
            </a:r>
            <a:r>
              <a:rPr lang="en-US" sz="2600" dirty="0" smtClean="0">
                <a:latin typeface="Arial" panose="020B0604020202020204" pitchFamily="34" charset="0"/>
                <a:cs typeface="Arial" panose="020B0604020202020204" pitchFamily="34" charset="0"/>
              </a:rPr>
              <a:t>testing. </a:t>
            </a:r>
            <a:endParaRPr lang="en-US" sz="2600" dirty="0">
              <a:latin typeface="Arial" panose="020B0604020202020204" pitchFamily="34" charset="0"/>
              <a:cs typeface="Arial" panose="020B0604020202020204" pitchFamily="34" charset="0"/>
            </a:endParaRPr>
          </a:p>
          <a:p>
            <a:pPr marL="0" indent="0">
              <a:buNone/>
            </a:pPr>
            <a:endParaRPr lang="en-US" sz="900" dirty="0" smtClean="0">
              <a:latin typeface="Arial" panose="020B0604020202020204" pitchFamily="34" charset="0"/>
              <a:cs typeface="Arial" panose="020B0604020202020204" pitchFamily="34" charset="0"/>
            </a:endParaRPr>
          </a:p>
          <a:p>
            <a:r>
              <a:rPr lang="en-US" sz="2600" b="1" u="sng" dirty="0" smtClean="0">
                <a:latin typeface="Arial" panose="020B0604020202020204" pitchFamily="34" charset="0"/>
                <a:cs typeface="Arial" panose="020B0604020202020204" pitchFamily="34" charset="0"/>
              </a:rPr>
              <a:t>NOTE:</a:t>
            </a:r>
            <a:r>
              <a:rPr lang="en-US" sz="2600" dirty="0" smtClean="0">
                <a:latin typeface="Arial" panose="020B0604020202020204" pitchFamily="34" charset="0"/>
                <a:cs typeface="Arial" panose="020B0604020202020204" pitchFamily="34" charset="0"/>
              </a:rPr>
              <a:t> Test </a:t>
            </a:r>
            <a:r>
              <a:rPr lang="en-US" sz="2600" dirty="0">
                <a:latin typeface="Arial" panose="020B0604020202020204" pitchFamily="34" charset="0"/>
                <a:cs typeface="Arial" panose="020B0604020202020204" pitchFamily="34" charset="0"/>
              </a:rPr>
              <a:t>questions are not to be reviewed by anyone other than the student during the test session, with two exceptions: </a:t>
            </a:r>
            <a:endParaRPr lang="en-US" sz="2600" dirty="0" smtClean="0">
              <a:latin typeface="Arial" panose="020B0604020202020204" pitchFamily="34" charset="0"/>
              <a:cs typeface="Arial" panose="020B0604020202020204" pitchFamily="34" charset="0"/>
            </a:endParaRPr>
          </a:p>
          <a:p>
            <a:pPr marL="0" indent="0">
              <a:buNone/>
            </a:pPr>
            <a:endParaRPr lang="en-US" sz="900" dirty="0">
              <a:latin typeface="Arial" panose="020B0604020202020204" pitchFamily="34" charset="0"/>
              <a:cs typeface="Arial" panose="020B0604020202020204" pitchFamily="34" charset="0"/>
            </a:endParaRPr>
          </a:p>
          <a:p>
            <a:pPr lvl="2"/>
            <a:r>
              <a:rPr lang="en-US" sz="2400" dirty="0">
                <a:latin typeface="Arial" panose="020B0604020202020204" pitchFamily="34" charset="0"/>
                <a:cs typeface="Arial" panose="020B0604020202020204" pitchFamily="34" charset="0"/>
              </a:rPr>
              <a:t>Test Examiners/Proctors administering IREAD-3, as the IREAD-3 </a:t>
            </a:r>
            <a:r>
              <a:rPr lang="en-US" sz="2400" i="1" dirty="0">
                <a:latin typeface="Arial" panose="020B0604020202020204" pitchFamily="34" charset="0"/>
                <a:cs typeface="Arial" panose="020B0604020202020204" pitchFamily="34" charset="0"/>
              </a:rPr>
              <a:t>Test Administration Manual </a:t>
            </a:r>
            <a:r>
              <a:rPr lang="en-US" sz="2400" dirty="0">
                <a:latin typeface="Arial" panose="020B0604020202020204" pitchFamily="34" charset="0"/>
                <a:cs typeface="Arial" panose="020B0604020202020204" pitchFamily="34" charset="0"/>
              </a:rPr>
              <a:t>(</a:t>
            </a:r>
            <a:r>
              <a:rPr lang="en-US" sz="2400" i="1" dirty="0">
                <a:latin typeface="Arial" panose="020B0604020202020204" pitchFamily="34" charset="0"/>
                <a:cs typeface="Arial" panose="020B0604020202020204" pitchFamily="34" charset="0"/>
              </a:rPr>
              <a:t>TAM</a:t>
            </a:r>
            <a:r>
              <a:rPr lang="en-US" sz="2400" dirty="0">
                <a:latin typeface="Arial" panose="020B0604020202020204" pitchFamily="34" charset="0"/>
                <a:cs typeface="Arial" panose="020B0604020202020204" pitchFamily="34" charset="0"/>
              </a:rPr>
              <a:t>) contains test content; and </a:t>
            </a:r>
            <a:endParaRPr lang="en-US" sz="2400" dirty="0" smtClean="0">
              <a:latin typeface="Arial" panose="020B0604020202020204" pitchFamily="34" charset="0"/>
              <a:cs typeface="Arial" panose="020B0604020202020204" pitchFamily="34" charset="0"/>
            </a:endParaRPr>
          </a:p>
          <a:p>
            <a:pPr marL="914400" lvl="2" indent="0">
              <a:buNone/>
            </a:pPr>
            <a:endParaRPr lang="en-US" sz="2400" dirty="0">
              <a:latin typeface="Arial" panose="020B0604020202020204" pitchFamily="34" charset="0"/>
              <a:cs typeface="Arial" panose="020B0604020202020204" pitchFamily="34" charset="0"/>
            </a:endParaRPr>
          </a:p>
          <a:p>
            <a:pPr lvl="2"/>
            <a:r>
              <a:rPr lang="en-US" sz="2400" dirty="0" smtClean="0">
                <a:latin typeface="Arial" panose="020B0604020202020204" pitchFamily="34" charset="0"/>
                <a:cs typeface="Arial" panose="020B0604020202020204" pitchFamily="34" charset="0"/>
              </a:rPr>
              <a:t>Test </a:t>
            </a:r>
            <a:r>
              <a:rPr lang="en-US" sz="2400" dirty="0">
                <a:latin typeface="Arial" panose="020B0604020202020204" pitchFamily="34" charset="0"/>
                <a:cs typeface="Arial" panose="020B0604020202020204" pitchFamily="34" charset="0"/>
              </a:rPr>
              <a:t>Examiners/Proctors that are providing read-aloud accommodations.</a:t>
            </a:r>
            <a:endParaRPr lang="en-US" sz="2400" i="1" dirty="0" smtClean="0">
              <a:latin typeface="Arial" pitchFamily="34" charset="0"/>
              <a:cs typeface="Arial" pitchFamily="34" charset="0"/>
            </a:endParaRPr>
          </a:p>
          <a:p>
            <a:pPr lvl="3">
              <a:buNone/>
            </a:pPr>
            <a:endParaRPr lang="en-US" sz="2400" i="1" dirty="0">
              <a:latin typeface="Arial" pitchFamily="34" charset="0"/>
              <a:cs typeface="Arial" pitchFamily="34" charset="0"/>
            </a:endParaRPr>
          </a:p>
          <a:p>
            <a:pPr lvl="3">
              <a:buNone/>
            </a:pPr>
            <a:endParaRPr lang="en-US" sz="1000" dirty="0">
              <a:latin typeface="Arial" pitchFamily="34" charset="0"/>
              <a:cs typeface="Arial" pitchFamily="34" charset="0"/>
            </a:endParaRPr>
          </a:p>
        </p:txBody>
      </p:sp>
      <p:sp>
        <p:nvSpPr>
          <p:cNvPr id="7" name="Slide Number Placeholder 6"/>
          <p:cNvSpPr>
            <a:spLocks noGrp="1"/>
          </p:cNvSpPr>
          <p:nvPr>
            <p:ph type="sldNum" sz="quarter" idx="12"/>
          </p:nvPr>
        </p:nvSpPr>
        <p:spPr/>
        <p:txBody>
          <a:bodyPr/>
          <a:lstStyle/>
          <a:p>
            <a:pPr>
              <a:defRPr/>
            </a:pPr>
            <a:fld id="{3CDCE54A-B03C-4FDF-8CA6-08D488CC0A23}" type="slidenum">
              <a:rPr lang="en-US" smtClean="0"/>
              <a:pPr>
                <a:defRPr/>
              </a:pPr>
              <a:t>16</a:t>
            </a:fld>
            <a:endParaRPr lang="en-US" dirty="0"/>
          </a:p>
        </p:txBody>
      </p:sp>
    </p:spTree>
    <p:extLst>
      <p:ext uri="{BB962C8B-B14F-4D97-AF65-F5344CB8AC3E}">
        <p14:creationId xmlns:p14="http://schemas.microsoft.com/office/powerpoint/2010/main" val="25922752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752600" y="304800"/>
            <a:ext cx="8763000" cy="990600"/>
          </a:xfrm>
        </p:spPr>
        <p:txBody>
          <a:bodyPr>
            <a:normAutofit/>
          </a:bodyPr>
          <a:lstStyle/>
          <a:p>
            <a:pPr algn="ctr"/>
            <a:r>
              <a:rPr lang="en-US" sz="3600" b="1" dirty="0">
                <a:latin typeface="Arial" pitchFamily="34" charset="0"/>
                <a:cs typeface="Arial" pitchFamily="34" charset="0"/>
              </a:rPr>
              <a:t>Test Security Details: </a:t>
            </a:r>
            <a:r>
              <a:rPr lang="en-US" sz="3600" b="1" dirty="0" smtClean="0">
                <a:latin typeface="Arial" pitchFamily="34" charset="0"/>
                <a:cs typeface="Arial" pitchFamily="34" charset="0"/>
              </a:rPr>
              <a:t>Irregularities</a:t>
            </a:r>
            <a:endParaRPr lang="en-US" sz="3600" b="1"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pPr>
              <a:defRPr/>
            </a:pPr>
            <a:fld id="{3CDCE54A-B03C-4FDF-8CA6-08D488CC0A23}" type="slidenum">
              <a:rPr lang="en-US" smtClean="0"/>
              <a:pPr>
                <a:defRPr/>
              </a:pPr>
              <a:t>17</a:t>
            </a:fld>
            <a:endParaRPr lang="en-US" dirty="0"/>
          </a:p>
        </p:txBody>
      </p:sp>
      <p:sp>
        <p:nvSpPr>
          <p:cNvPr id="6" name="Rectangle 3"/>
          <p:cNvSpPr>
            <a:spLocks noGrp="1" noChangeArrowheads="1"/>
          </p:cNvSpPr>
          <p:nvPr>
            <p:ph idx="1"/>
          </p:nvPr>
        </p:nvSpPr>
        <p:spPr>
          <a:xfrm>
            <a:off x="1907177" y="989603"/>
            <a:ext cx="8608424" cy="4849494"/>
          </a:xfrm>
        </p:spPr>
        <p:txBody>
          <a:bodyPr>
            <a:normAutofit fontScale="92500" lnSpcReduction="10000"/>
          </a:bodyPr>
          <a:lstStyle/>
          <a:p>
            <a:pPr lvl="1" eaLnBrk="1" hangingPunct="1">
              <a:lnSpc>
                <a:spcPct val="90000"/>
              </a:lnSpc>
              <a:buNone/>
            </a:pPr>
            <a:endParaRPr lang="en-US" sz="2300" dirty="0">
              <a:latin typeface="Arial" pitchFamily="34" charset="0"/>
              <a:cs typeface="Arial" pitchFamily="34" charset="0"/>
            </a:endParaRPr>
          </a:p>
          <a:p>
            <a:pPr lvl="1">
              <a:buFont typeface="Arial" panose="020B0604020202020204" pitchFamily="34" charset="0"/>
              <a:buChar char="•"/>
            </a:pPr>
            <a:r>
              <a:rPr lang="en-US" sz="2500" dirty="0" smtClean="0">
                <a:latin typeface="Arial" pitchFamily="34" charset="0"/>
                <a:cs typeface="Arial" pitchFamily="34" charset="0"/>
              </a:rPr>
              <a:t>Testing Irregularity – an unexpected event that significantly disrupts testing environment of one or more students;</a:t>
            </a:r>
          </a:p>
          <a:p>
            <a:pPr marL="457200" lvl="1" indent="0">
              <a:buNone/>
            </a:pPr>
            <a:endParaRPr lang="en-US" sz="2500" dirty="0" smtClean="0">
              <a:latin typeface="Arial" pitchFamily="34" charset="0"/>
              <a:cs typeface="Arial" pitchFamily="34" charset="0"/>
            </a:endParaRPr>
          </a:p>
          <a:p>
            <a:pPr lvl="1">
              <a:buFont typeface="Arial" panose="020B0604020202020204" pitchFamily="34" charset="0"/>
              <a:buChar char="•"/>
            </a:pPr>
            <a:r>
              <a:rPr lang="en-US" sz="2500" dirty="0" smtClean="0">
                <a:latin typeface="Arial" pitchFamily="34" charset="0"/>
                <a:cs typeface="Arial" pitchFamily="34" charset="0"/>
              </a:rPr>
              <a:t>All irregularities must at a minimum be locally documented and reported to the STC and CTC;</a:t>
            </a:r>
          </a:p>
          <a:p>
            <a:pPr marL="457200" lvl="1" indent="0">
              <a:buNone/>
            </a:pPr>
            <a:r>
              <a:rPr lang="en-US" sz="2500" dirty="0" smtClean="0">
                <a:latin typeface="Arial" pitchFamily="34" charset="0"/>
                <a:cs typeface="Arial" pitchFamily="34" charset="0"/>
              </a:rPr>
              <a:t>  </a:t>
            </a:r>
          </a:p>
          <a:p>
            <a:pPr lvl="1">
              <a:buFont typeface="Arial" panose="020B0604020202020204" pitchFamily="34" charset="0"/>
              <a:buChar char="•"/>
            </a:pPr>
            <a:r>
              <a:rPr lang="en-US" sz="2500" dirty="0" smtClean="0">
                <a:latin typeface="Arial" pitchFamily="34" charset="0"/>
                <a:cs typeface="Arial" pitchFamily="34" charset="0"/>
              </a:rPr>
              <a:t>Some irregularities must also be reported by the STC and CTC to IDOE. The STC and CTC will be responsible for submitting the appropriate form to IDOE in these cases;</a:t>
            </a:r>
          </a:p>
          <a:p>
            <a:pPr marL="457200" lvl="1" indent="0">
              <a:buNone/>
            </a:pPr>
            <a:endParaRPr lang="en-US" sz="2500" dirty="0" smtClean="0">
              <a:latin typeface="Arial" pitchFamily="34" charset="0"/>
              <a:cs typeface="Arial" pitchFamily="34" charset="0"/>
            </a:endParaRPr>
          </a:p>
          <a:p>
            <a:pPr lvl="1">
              <a:buFont typeface="Arial" panose="020B0604020202020204" pitchFamily="34" charset="0"/>
              <a:buChar char="•"/>
            </a:pPr>
            <a:r>
              <a:rPr lang="en-US" sz="2500" dirty="0" smtClean="0">
                <a:latin typeface="Arial" pitchFamily="34" charset="0"/>
                <a:cs typeface="Arial" pitchFamily="34" charset="0"/>
              </a:rPr>
              <a:t>Test security concerns should not be submitted on Testing Irregularity Report forms. These types of concerns should be submitted on the Test Security Concern Report form located in Appendix D.</a:t>
            </a:r>
            <a:endParaRPr lang="en-US" sz="2500" dirty="0">
              <a:latin typeface="Arial" pitchFamily="34" charset="0"/>
              <a:cs typeface="Arial" pitchFamily="34" charset="0"/>
            </a:endParaRPr>
          </a:p>
        </p:txBody>
      </p:sp>
    </p:spTree>
    <p:extLst>
      <p:ext uri="{BB962C8B-B14F-4D97-AF65-F5344CB8AC3E}">
        <p14:creationId xmlns:p14="http://schemas.microsoft.com/office/powerpoint/2010/main" val="6020741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752599" y="304800"/>
            <a:ext cx="9298577" cy="990600"/>
          </a:xfrm>
        </p:spPr>
        <p:txBody>
          <a:bodyPr>
            <a:normAutofit/>
          </a:bodyPr>
          <a:lstStyle/>
          <a:p>
            <a:pPr algn="ctr"/>
            <a:r>
              <a:rPr lang="en-US" sz="3600" b="1" dirty="0">
                <a:latin typeface="Arial" pitchFamily="34" charset="0"/>
                <a:cs typeface="Arial" pitchFamily="34" charset="0"/>
              </a:rPr>
              <a:t>Test Security Details: </a:t>
            </a:r>
            <a:r>
              <a:rPr lang="en-US" sz="3600" b="1" dirty="0" smtClean="0">
                <a:latin typeface="Arial" pitchFamily="34" charset="0"/>
                <a:cs typeface="Arial" pitchFamily="34" charset="0"/>
              </a:rPr>
              <a:t>Security Violations</a:t>
            </a:r>
            <a:endParaRPr lang="en-US" sz="3600" b="1"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pPr>
              <a:defRPr/>
            </a:pPr>
            <a:fld id="{3CDCE54A-B03C-4FDF-8CA6-08D488CC0A23}" type="slidenum">
              <a:rPr lang="en-US" smtClean="0"/>
              <a:pPr>
                <a:defRPr/>
              </a:pPr>
              <a:t>18</a:t>
            </a:fld>
            <a:endParaRPr lang="en-US" dirty="0"/>
          </a:p>
        </p:txBody>
      </p:sp>
      <p:sp>
        <p:nvSpPr>
          <p:cNvPr id="6" name="Rectangle 3"/>
          <p:cNvSpPr>
            <a:spLocks noGrp="1" noChangeArrowheads="1"/>
          </p:cNvSpPr>
          <p:nvPr>
            <p:ph idx="1"/>
          </p:nvPr>
        </p:nvSpPr>
        <p:spPr>
          <a:xfrm>
            <a:off x="1907177" y="989603"/>
            <a:ext cx="8608424" cy="4849494"/>
          </a:xfrm>
        </p:spPr>
        <p:txBody>
          <a:bodyPr>
            <a:normAutofit lnSpcReduction="10000"/>
          </a:bodyPr>
          <a:lstStyle/>
          <a:p>
            <a:pPr lvl="1" eaLnBrk="1" hangingPunct="1">
              <a:lnSpc>
                <a:spcPct val="90000"/>
              </a:lnSpc>
              <a:buNone/>
            </a:pPr>
            <a:endParaRPr lang="en-US" sz="2300" dirty="0">
              <a:latin typeface="Arial" pitchFamily="34" charset="0"/>
              <a:cs typeface="Arial" pitchFamily="34" charset="0"/>
            </a:endParaRPr>
          </a:p>
          <a:p>
            <a:pPr lvl="1">
              <a:buFont typeface="Arial" panose="020B0604020202020204" pitchFamily="34" charset="0"/>
              <a:buChar char="•"/>
            </a:pPr>
            <a:r>
              <a:rPr lang="en-US" dirty="0" smtClean="0">
                <a:latin typeface="Arial" pitchFamily="34" charset="0"/>
                <a:cs typeface="Arial" pitchFamily="34" charset="0"/>
              </a:rPr>
              <a:t>Test Security Violation – failure to observe/follow testing security procedures;</a:t>
            </a:r>
          </a:p>
          <a:p>
            <a:pPr marL="457200" lvl="1" indent="0">
              <a:buNone/>
            </a:pPr>
            <a:endParaRPr lang="en-US" sz="1000" dirty="0" smtClean="0">
              <a:latin typeface="Arial" pitchFamily="34" charset="0"/>
              <a:cs typeface="Arial" pitchFamily="34" charset="0"/>
            </a:endParaRPr>
          </a:p>
          <a:p>
            <a:pPr lvl="1">
              <a:buFont typeface="Arial" panose="020B0604020202020204" pitchFamily="34" charset="0"/>
              <a:buChar char="•"/>
            </a:pPr>
            <a:r>
              <a:rPr lang="en-US" dirty="0" smtClean="0">
                <a:latin typeface="Arial" panose="020B0604020202020204" pitchFamily="34" charset="0"/>
                <a:cs typeface="Arial" panose="020B0604020202020204" pitchFamily="34" charset="0"/>
              </a:rPr>
              <a:t>All concerns regarding test security violations must be:</a:t>
            </a:r>
          </a:p>
          <a:p>
            <a:pPr lvl="2">
              <a:buFont typeface="Arial" panose="020B0604020202020204" pitchFamily="34" charset="0"/>
              <a:buChar char="•"/>
            </a:pPr>
            <a:r>
              <a:rPr lang="en-US" dirty="0" smtClean="0">
                <a:latin typeface="Arial" panose="020B0604020202020204" pitchFamily="34" charset="0"/>
                <a:cs typeface="Arial" panose="020B0604020202020204" pitchFamily="34" charset="0"/>
              </a:rPr>
              <a:t>Reported to the STC and CTC;</a:t>
            </a:r>
          </a:p>
          <a:p>
            <a:pPr lvl="2">
              <a:buFont typeface="Arial" panose="020B0604020202020204" pitchFamily="34" charset="0"/>
              <a:buChar char="•"/>
            </a:pPr>
            <a:r>
              <a:rPr lang="en-US" dirty="0" smtClean="0">
                <a:latin typeface="Arial" panose="020B0604020202020204" pitchFamily="34" charset="0"/>
                <a:cs typeface="Arial" panose="020B0604020202020204" pitchFamily="34" charset="0"/>
              </a:rPr>
              <a:t>Investigated by the STC and CTC (or designees); and</a:t>
            </a:r>
            <a:endParaRPr lang="en-US" dirty="0">
              <a:latin typeface="Arial" panose="020B0604020202020204" pitchFamily="34" charset="0"/>
              <a:cs typeface="Arial" panose="020B0604020202020204" pitchFamily="34" charset="0"/>
            </a:endParaRPr>
          </a:p>
          <a:p>
            <a:pPr lvl="2">
              <a:buFont typeface="Arial" panose="020B0604020202020204" pitchFamily="34" charset="0"/>
              <a:buChar char="•"/>
            </a:pPr>
            <a:r>
              <a:rPr lang="en-US" u="sng" dirty="0" smtClean="0">
                <a:latin typeface="Arial" panose="020B0604020202020204" pitchFamily="34" charset="0"/>
                <a:cs typeface="Arial" panose="020B0604020202020204" pitchFamily="34" charset="0"/>
              </a:rPr>
              <a:t>Immediately</a:t>
            </a:r>
            <a:r>
              <a:rPr lang="en-US" dirty="0" smtClean="0">
                <a:latin typeface="Arial" panose="020B0604020202020204" pitchFamily="34" charset="0"/>
                <a:cs typeface="Arial" panose="020B0604020202020204" pitchFamily="34" charset="0"/>
              </a:rPr>
              <a:t> reported to IDOE via the submission of the Test Security Concern Report form in Appendix D.</a:t>
            </a:r>
          </a:p>
          <a:p>
            <a:pPr marL="457200" lvl="1" indent="0">
              <a:buNone/>
            </a:pPr>
            <a:endParaRPr lang="en-US" sz="1000" dirty="0" smtClean="0">
              <a:latin typeface="Arial" panose="020B0604020202020204" pitchFamily="34" charset="0"/>
              <a:cs typeface="Arial" panose="020B0604020202020204" pitchFamily="34" charset="0"/>
            </a:endParaRPr>
          </a:p>
          <a:p>
            <a:pPr lvl="1">
              <a:buFont typeface="Arial" panose="020B0604020202020204" pitchFamily="34" charset="0"/>
              <a:buChar char="•"/>
            </a:pPr>
            <a:r>
              <a:rPr lang="en-US" dirty="0" smtClean="0">
                <a:latin typeface="Arial" panose="020B0604020202020204" pitchFamily="34" charset="0"/>
                <a:cs typeface="Arial" panose="020B0604020202020204" pitchFamily="34" charset="0"/>
              </a:rPr>
              <a:t>Common test security violations from last year relate to the following issues: coaching, staff not adhering to test security protocols, the inappropriate use/access to cell phones, and test information being shared in emails or social media.</a:t>
            </a:r>
            <a:endParaRPr lang="en-US" dirty="0">
              <a:latin typeface="Arial" pitchFamily="34" charset="0"/>
              <a:cs typeface="Arial" pitchFamily="34" charset="0"/>
            </a:endParaRPr>
          </a:p>
        </p:txBody>
      </p:sp>
    </p:spTree>
    <p:extLst>
      <p:ext uri="{BB962C8B-B14F-4D97-AF65-F5344CB8AC3E}">
        <p14:creationId xmlns:p14="http://schemas.microsoft.com/office/powerpoint/2010/main" val="35658228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752600" y="685800"/>
            <a:ext cx="8763000" cy="685800"/>
          </a:xfrm>
        </p:spPr>
        <p:txBody>
          <a:bodyPr>
            <a:normAutofit/>
          </a:bodyPr>
          <a:lstStyle/>
          <a:p>
            <a:pPr algn="ctr"/>
            <a:r>
              <a:rPr lang="en-US" sz="4000" b="1" dirty="0">
                <a:latin typeface="Arial" pitchFamily="34" charset="0"/>
                <a:cs typeface="Arial" pitchFamily="34" charset="0"/>
              </a:rPr>
              <a:t>After Testing: </a:t>
            </a:r>
            <a:r>
              <a:rPr lang="en-US" sz="4000" b="1" dirty="0" smtClean="0">
                <a:latin typeface="Arial" pitchFamily="34" charset="0"/>
                <a:cs typeface="Arial" pitchFamily="34" charset="0"/>
              </a:rPr>
              <a:t>Materials Destruction</a:t>
            </a:r>
            <a:endParaRPr lang="en-US" sz="4000" b="1" dirty="0">
              <a:latin typeface="Arial" pitchFamily="34" charset="0"/>
              <a:cs typeface="Arial" pitchFamily="34" charset="0"/>
            </a:endParaRPr>
          </a:p>
        </p:txBody>
      </p:sp>
      <p:sp>
        <p:nvSpPr>
          <p:cNvPr id="4" name="TextBox 3"/>
          <p:cNvSpPr txBox="1"/>
          <p:nvPr/>
        </p:nvSpPr>
        <p:spPr>
          <a:xfrm>
            <a:off x="611777" y="5310330"/>
            <a:ext cx="4239742" cy="646331"/>
          </a:xfrm>
          <a:prstGeom prst="rect">
            <a:avLst/>
          </a:prstGeom>
          <a:noFill/>
          <a:ln>
            <a:solidFill>
              <a:schemeClr val="tx1"/>
            </a:solidFill>
          </a:ln>
        </p:spPr>
        <p:txBody>
          <a:bodyPr wrap="square" rtlCol="0">
            <a:spAutoFit/>
          </a:bodyPr>
          <a:lstStyle/>
          <a:p>
            <a:pPr algn="ctr"/>
            <a:r>
              <a:rPr lang="en-US" b="1" i="1" dirty="0" smtClean="0">
                <a:latin typeface="Arial" pitchFamily="34" charset="0"/>
                <a:cs typeface="Arial" pitchFamily="34" charset="0"/>
              </a:rPr>
              <a:t>Review “Materials Destruction Guidance” chart for more details</a:t>
            </a:r>
            <a:endParaRPr lang="en-US" b="1" i="1"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pPr>
              <a:defRPr/>
            </a:pPr>
            <a:fld id="{3CDCE54A-B03C-4FDF-8CA6-08D488CC0A23}" type="slidenum">
              <a:rPr lang="en-US" smtClean="0"/>
              <a:pPr>
                <a:defRPr/>
              </a:pPr>
              <a:t>19</a:t>
            </a:fld>
            <a:endParaRPr lang="en-US" dirty="0"/>
          </a:p>
        </p:txBody>
      </p:sp>
      <p:sp>
        <p:nvSpPr>
          <p:cNvPr id="7" name="Content Placeholder 2"/>
          <p:cNvSpPr txBox="1">
            <a:spLocks/>
          </p:cNvSpPr>
          <p:nvPr/>
        </p:nvSpPr>
        <p:spPr>
          <a:xfrm>
            <a:off x="611777" y="1388984"/>
            <a:ext cx="4595949" cy="44283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smtClean="0">
                <a:latin typeface="Arial" panose="020B0604020202020204" pitchFamily="34" charset="0"/>
                <a:cs typeface="Arial" panose="020B0604020202020204" pitchFamily="34" charset="0"/>
              </a:rPr>
              <a:t>All secure items must be collected and managed as defined in the Test Coordinator’s Manual (TCM) for the respective assessment program. </a:t>
            </a:r>
          </a:p>
          <a:p>
            <a:r>
              <a:rPr lang="en-US" sz="2000" dirty="0" smtClean="0">
                <a:latin typeface="Arial" panose="020B0604020202020204" pitchFamily="34" charset="0"/>
                <a:cs typeface="Arial" panose="020B0604020202020204" pitchFamily="34" charset="0"/>
              </a:rPr>
              <a:t>Any non-secure items must be collected by the CTC prior to discarding following the test administration window.</a:t>
            </a:r>
          </a:p>
          <a:p>
            <a:r>
              <a:rPr lang="en-US" sz="2000" dirty="0" smtClean="0">
                <a:latin typeface="Arial" panose="020B0604020202020204" pitchFamily="34" charset="0"/>
                <a:cs typeface="Arial" panose="020B0604020202020204" pitchFamily="34" charset="0"/>
              </a:rPr>
              <a:t>Keep appropriate documentation verifying proper disposal and return of secure materials locally on file</a:t>
            </a:r>
          </a:p>
          <a:p>
            <a:pPr marL="457200" lvl="1" indent="0">
              <a:buFont typeface="Arial"/>
              <a:buNone/>
            </a:pPr>
            <a:endParaRPr lang="en-US" sz="500" dirty="0" smtClean="0">
              <a:latin typeface="Arial" pitchFamily="34" charset="0"/>
              <a:cs typeface="Arial" pitchFamily="34" charset="0"/>
            </a:endParaRPr>
          </a:p>
          <a:p>
            <a:pPr>
              <a:buFont typeface="Arial"/>
              <a:buNone/>
            </a:pPr>
            <a:endParaRPr lang="en-US" sz="600" dirty="0">
              <a:solidFill>
                <a:schemeClr val="accent4"/>
              </a:solidFill>
            </a:endParaRPr>
          </a:p>
        </p:txBody>
      </p:sp>
      <p:graphicFrame>
        <p:nvGraphicFramePr>
          <p:cNvPr id="2" name="Content Placeholder 1"/>
          <p:cNvGraphicFramePr>
            <a:graphicFrameLocks noGrp="1" noChangeAspect="1"/>
          </p:cNvGraphicFramePr>
          <p:nvPr>
            <p:ph idx="1"/>
            <p:extLst>
              <p:ext uri="{D42A27DB-BD31-4B8C-83A1-F6EECF244321}">
                <p14:modId xmlns:p14="http://schemas.microsoft.com/office/powerpoint/2010/main" val="550373363"/>
              </p:ext>
            </p:extLst>
          </p:nvPr>
        </p:nvGraphicFramePr>
        <p:xfrm>
          <a:off x="5668963" y="1520188"/>
          <a:ext cx="5994400" cy="4432300"/>
        </p:xfrm>
        <a:graphic>
          <a:graphicData uri="http://schemas.openxmlformats.org/presentationml/2006/ole">
            <mc:AlternateContent xmlns:mc="http://schemas.openxmlformats.org/markup-compatibility/2006">
              <mc:Choice xmlns:v="urn:schemas-microsoft-com:vml" Requires="v">
                <p:oleObj spid="_x0000_s2106" name="Document" r:id="rId5" imgW="6001858" imgH="4438428" progId="Word.Document.12">
                  <p:embed/>
                </p:oleObj>
              </mc:Choice>
              <mc:Fallback>
                <p:oleObj name="Document" r:id="rId5" imgW="6001858" imgH="4438428" progId="Word.Document.12">
                  <p:embed/>
                  <p:pic>
                    <p:nvPicPr>
                      <p:cNvPr id="0" name=""/>
                      <p:cNvPicPr/>
                      <p:nvPr/>
                    </p:nvPicPr>
                    <p:blipFill>
                      <a:blip r:embed="rId6"/>
                      <a:stretch>
                        <a:fillRect/>
                      </a:stretch>
                    </p:blipFill>
                    <p:spPr>
                      <a:xfrm>
                        <a:off x="5668963" y="1520188"/>
                        <a:ext cx="5994400" cy="4432300"/>
                      </a:xfrm>
                      <a:prstGeom prst="rect">
                        <a:avLst/>
                      </a:prstGeom>
                    </p:spPr>
                  </p:pic>
                </p:oleObj>
              </mc:Fallback>
            </mc:AlternateContent>
          </a:graphicData>
        </a:graphic>
      </p:graphicFrame>
    </p:spTree>
    <p:extLst>
      <p:ext uri="{BB962C8B-B14F-4D97-AF65-F5344CB8AC3E}">
        <p14:creationId xmlns:p14="http://schemas.microsoft.com/office/powerpoint/2010/main" val="30282772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899160" y="270009"/>
            <a:ext cx="10269583" cy="685800"/>
          </a:xfrm>
        </p:spPr>
        <p:txBody>
          <a:bodyPr>
            <a:normAutofit/>
          </a:bodyPr>
          <a:lstStyle/>
          <a:p>
            <a:pPr algn="ctr"/>
            <a:r>
              <a:rPr lang="en-US" sz="4000" b="1" dirty="0" smtClean="0">
                <a:latin typeface="Arial" pitchFamily="34" charset="0"/>
                <a:cs typeface="Arial" pitchFamily="34" charset="0"/>
              </a:rPr>
              <a:t>Purpose</a:t>
            </a:r>
            <a:endParaRPr lang="en-US" sz="4000" b="1"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pPr>
              <a:defRPr/>
            </a:pPr>
            <a:fld id="{3CDCE54A-B03C-4FDF-8CA6-08D488CC0A23}" type="slidenum">
              <a:rPr lang="en-US" smtClean="0"/>
              <a:pPr>
                <a:defRPr/>
              </a:pPr>
              <a:t>2</a:t>
            </a:fld>
            <a:endParaRPr lang="en-US" dirty="0"/>
          </a:p>
        </p:txBody>
      </p:sp>
      <p:sp>
        <p:nvSpPr>
          <p:cNvPr id="9" name="Rectangle 3"/>
          <p:cNvSpPr>
            <a:spLocks noGrp="1" noChangeArrowheads="1"/>
          </p:cNvSpPr>
          <p:nvPr>
            <p:ph idx="1"/>
          </p:nvPr>
        </p:nvSpPr>
        <p:spPr>
          <a:xfrm>
            <a:off x="1770401" y="972227"/>
            <a:ext cx="9398342" cy="5036687"/>
          </a:xfrm>
          <a:ln>
            <a:solidFill>
              <a:schemeClr val="tx1"/>
            </a:solidFill>
          </a:ln>
        </p:spPr>
        <p:txBody>
          <a:bodyPr>
            <a:noAutofit/>
          </a:bodyPr>
          <a:lstStyle/>
          <a:p>
            <a:pPr>
              <a:lnSpc>
                <a:spcPct val="80000"/>
              </a:lnSpc>
            </a:pPr>
            <a:endParaRPr lang="en-US" dirty="0" smtClean="0">
              <a:latin typeface="Arial" pitchFamily="34" charset="0"/>
              <a:cs typeface="Arial" pitchFamily="34" charset="0"/>
            </a:endParaRPr>
          </a:p>
          <a:p>
            <a:pPr>
              <a:lnSpc>
                <a:spcPct val="80000"/>
              </a:lnSpc>
            </a:pPr>
            <a:r>
              <a:rPr lang="en-US" dirty="0" smtClean="0">
                <a:latin typeface="Arial" pitchFamily="34" charset="0"/>
                <a:cs typeface="Arial" pitchFamily="34" charset="0"/>
              </a:rPr>
              <a:t>Clarify </a:t>
            </a:r>
            <a:r>
              <a:rPr lang="en-US" dirty="0">
                <a:latin typeface="Arial" pitchFamily="34" charset="0"/>
                <a:cs typeface="Arial" pitchFamily="34" charset="0"/>
              </a:rPr>
              <a:t>Examiner/Proctor and other important staff roles and responsibilities related to testing;</a:t>
            </a:r>
          </a:p>
          <a:p>
            <a:pPr marL="0" indent="0">
              <a:lnSpc>
                <a:spcPct val="80000"/>
              </a:lnSpc>
              <a:buNone/>
            </a:pPr>
            <a:endParaRPr lang="en-US" sz="1000" dirty="0">
              <a:latin typeface="Arial" pitchFamily="34" charset="0"/>
              <a:cs typeface="Arial" pitchFamily="34" charset="0"/>
            </a:endParaRPr>
          </a:p>
          <a:p>
            <a:pPr>
              <a:lnSpc>
                <a:spcPct val="80000"/>
              </a:lnSpc>
            </a:pPr>
            <a:r>
              <a:rPr lang="en-US" dirty="0">
                <a:latin typeface="Arial" pitchFamily="34" charset="0"/>
                <a:cs typeface="Arial" pitchFamily="34" charset="0"/>
              </a:rPr>
              <a:t>Highlight key test security documents;</a:t>
            </a:r>
          </a:p>
          <a:p>
            <a:pPr lvl="1">
              <a:lnSpc>
                <a:spcPct val="80000"/>
              </a:lnSpc>
              <a:buNone/>
            </a:pPr>
            <a:endParaRPr lang="en-US" sz="1000" dirty="0">
              <a:latin typeface="Arial" pitchFamily="34" charset="0"/>
              <a:cs typeface="Arial" pitchFamily="34" charset="0"/>
            </a:endParaRPr>
          </a:p>
          <a:p>
            <a:pPr>
              <a:lnSpc>
                <a:spcPct val="80000"/>
              </a:lnSpc>
            </a:pPr>
            <a:r>
              <a:rPr lang="en-US" dirty="0">
                <a:latin typeface="Arial" pitchFamily="34" charset="0"/>
                <a:cs typeface="Arial" pitchFamily="34" charset="0"/>
              </a:rPr>
              <a:t>Clarify what constitutes a test security violation vs. a test irregularity;</a:t>
            </a:r>
          </a:p>
          <a:p>
            <a:pPr>
              <a:lnSpc>
                <a:spcPct val="80000"/>
              </a:lnSpc>
              <a:buNone/>
            </a:pPr>
            <a:endParaRPr lang="en-US" sz="1000" dirty="0">
              <a:latin typeface="Arial" pitchFamily="34" charset="0"/>
              <a:cs typeface="Arial" pitchFamily="34" charset="0"/>
            </a:endParaRPr>
          </a:p>
          <a:p>
            <a:pPr>
              <a:lnSpc>
                <a:spcPct val="80000"/>
              </a:lnSpc>
            </a:pPr>
            <a:r>
              <a:rPr lang="en-US" dirty="0">
                <a:latin typeface="Arial" pitchFamily="34" charset="0"/>
                <a:cs typeface="Arial" pitchFamily="34" charset="0"/>
              </a:rPr>
              <a:t>Share resources to prevent test security violations; and</a:t>
            </a:r>
          </a:p>
          <a:p>
            <a:pPr>
              <a:lnSpc>
                <a:spcPct val="80000"/>
              </a:lnSpc>
              <a:buNone/>
            </a:pPr>
            <a:endParaRPr lang="en-US" sz="1000" dirty="0">
              <a:latin typeface="Arial" pitchFamily="34" charset="0"/>
              <a:cs typeface="Arial" pitchFamily="34" charset="0"/>
            </a:endParaRPr>
          </a:p>
          <a:p>
            <a:pPr>
              <a:lnSpc>
                <a:spcPct val="80000"/>
              </a:lnSpc>
            </a:pPr>
            <a:r>
              <a:rPr lang="en-US" dirty="0">
                <a:latin typeface="Arial" pitchFamily="34" charset="0"/>
                <a:cs typeface="Arial" pitchFamily="34" charset="0"/>
              </a:rPr>
              <a:t>Outline critical information for before, during, and after </a:t>
            </a:r>
            <a:r>
              <a:rPr lang="en-US" dirty="0" smtClean="0">
                <a:latin typeface="Arial" pitchFamily="34" charset="0"/>
                <a:cs typeface="Arial" pitchFamily="34" charset="0"/>
              </a:rPr>
              <a:t>testing</a:t>
            </a:r>
          </a:p>
          <a:p>
            <a:pPr>
              <a:lnSpc>
                <a:spcPct val="80000"/>
              </a:lnSpc>
            </a:pPr>
            <a:endParaRPr lang="en-US" dirty="0" smtClean="0">
              <a:latin typeface="Arial" pitchFamily="34" charset="0"/>
              <a:cs typeface="Arial" pitchFamily="34" charset="0"/>
            </a:endParaRPr>
          </a:p>
          <a:p>
            <a:pPr>
              <a:lnSpc>
                <a:spcPct val="80000"/>
              </a:lnSpc>
            </a:pPr>
            <a:endParaRPr lang="en-US" dirty="0" smtClean="0">
              <a:latin typeface="Arial" pitchFamily="34" charset="0"/>
              <a:cs typeface="Arial" pitchFamily="34" charset="0"/>
            </a:endParaRPr>
          </a:p>
          <a:p>
            <a:pPr>
              <a:lnSpc>
                <a:spcPct val="80000"/>
              </a:lnSpc>
            </a:pPr>
            <a:endParaRPr lang="en-US" dirty="0">
              <a:latin typeface="Arial" pitchFamily="34" charset="0"/>
              <a:cs typeface="Arial" pitchFamily="34" charset="0"/>
            </a:endParaRPr>
          </a:p>
        </p:txBody>
      </p:sp>
    </p:spTree>
    <p:extLst>
      <p:ext uri="{BB962C8B-B14F-4D97-AF65-F5344CB8AC3E}">
        <p14:creationId xmlns:p14="http://schemas.microsoft.com/office/powerpoint/2010/main" val="6831692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752600" y="685800"/>
            <a:ext cx="8763000" cy="685800"/>
          </a:xfrm>
        </p:spPr>
        <p:txBody>
          <a:bodyPr>
            <a:normAutofit/>
          </a:bodyPr>
          <a:lstStyle/>
          <a:p>
            <a:pPr algn="ctr"/>
            <a:r>
              <a:rPr lang="en-US" sz="4000" b="1" dirty="0">
                <a:latin typeface="Arial" pitchFamily="34" charset="0"/>
                <a:cs typeface="Arial" pitchFamily="34" charset="0"/>
              </a:rPr>
              <a:t>After Testing: </a:t>
            </a:r>
            <a:r>
              <a:rPr lang="en-US" sz="4000" b="1" dirty="0" smtClean="0">
                <a:latin typeface="Arial" pitchFamily="34" charset="0"/>
                <a:cs typeface="Arial" pitchFamily="34" charset="0"/>
              </a:rPr>
              <a:t>Item Discussion</a:t>
            </a:r>
            <a:endParaRPr lang="en-US" sz="4000" b="1" dirty="0">
              <a:latin typeface="Arial" pitchFamily="34" charset="0"/>
              <a:cs typeface="Arial" pitchFamily="34" charset="0"/>
            </a:endParaRPr>
          </a:p>
        </p:txBody>
      </p:sp>
      <p:sp>
        <p:nvSpPr>
          <p:cNvPr id="30723" name="Content Placeholder 2"/>
          <p:cNvSpPr>
            <a:spLocks noGrp="1"/>
          </p:cNvSpPr>
          <p:nvPr>
            <p:ph idx="1"/>
          </p:nvPr>
        </p:nvSpPr>
        <p:spPr>
          <a:xfrm>
            <a:off x="2095500" y="1556057"/>
            <a:ext cx="8077200" cy="3962400"/>
          </a:xfrm>
        </p:spPr>
        <p:txBody>
          <a:bodyPr>
            <a:normAutofit/>
          </a:bodyPr>
          <a:lstStyle/>
          <a:p>
            <a:pPr>
              <a:buNone/>
            </a:pPr>
            <a:endParaRPr lang="en-US" sz="800" dirty="0">
              <a:latin typeface="Arial" panose="020B0604020202020204" pitchFamily="34" charset="0"/>
              <a:cs typeface="Arial" panose="020B0604020202020204" pitchFamily="34" charset="0"/>
            </a:endParaRPr>
          </a:p>
          <a:p>
            <a:r>
              <a:rPr lang="en-US" sz="2200" dirty="0" smtClean="0">
                <a:latin typeface="Arial" pitchFamily="34" charset="0"/>
                <a:cs typeface="Arial" pitchFamily="34" charset="0"/>
              </a:rPr>
              <a:t>Test items are not </a:t>
            </a:r>
            <a:r>
              <a:rPr lang="en-US" sz="2200" dirty="0">
                <a:latin typeface="Arial" pitchFamily="34" charset="0"/>
                <a:cs typeface="Arial" pitchFamily="34" charset="0"/>
              </a:rPr>
              <a:t>to be discussed </a:t>
            </a:r>
            <a:r>
              <a:rPr lang="en-US" sz="2200" u="sng" dirty="0">
                <a:latin typeface="Arial" pitchFamily="34" charset="0"/>
                <a:cs typeface="Arial" pitchFamily="34" charset="0"/>
              </a:rPr>
              <a:t>unless and until </a:t>
            </a:r>
            <a:r>
              <a:rPr lang="en-US" sz="2200" u="sng" dirty="0" smtClean="0">
                <a:latin typeface="Arial" pitchFamily="34" charset="0"/>
                <a:cs typeface="Arial" pitchFamily="34" charset="0"/>
              </a:rPr>
              <a:t>the items are released </a:t>
            </a:r>
            <a:r>
              <a:rPr lang="en-US" sz="2200" u="sng" dirty="0">
                <a:latin typeface="Arial" pitchFamily="34" charset="0"/>
                <a:cs typeface="Arial" pitchFamily="34" charset="0"/>
              </a:rPr>
              <a:t>on the web by the IDOE</a:t>
            </a:r>
            <a:r>
              <a:rPr lang="en-US" sz="2200" dirty="0" smtClean="0">
                <a:latin typeface="Arial" pitchFamily="34" charset="0"/>
                <a:cs typeface="Arial" pitchFamily="34" charset="0"/>
              </a:rPr>
              <a:t>. As such, Examiners and Proctors need to remember:</a:t>
            </a:r>
            <a:endParaRPr lang="en-US" sz="2200" dirty="0">
              <a:latin typeface="Arial" pitchFamily="34" charset="0"/>
              <a:cs typeface="Arial" pitchFamily="34" charset="0"/>
            </a:endParaRPr>
          </a:p>
          <a:p>
            <a:pPr marL="0" indent="0">
              <a:buNone/>
            </a:pPr>
            <a:endParaRPr lang="en-US" sz="1200" b="1" i="1" dirty="0">
              <a:solidFill>
                <a:srgbClr val="FF0000"/>
              </a:solidFill>
              <a:latin typeface="Arial" pitchFamily="34" charset="0"/>
              <a:cs typeface="Arial" pitchFamily="34" charset="0"/>
            </a:endParaRPr>
          </a:p>
          <a:p>
            <a:pPr lvl="1">
              <a:buFont typeface="Wingdings" panose="05000000000000000000" pitchFamily="2" charset="2"/>
              <a:buChar char="§"/>
            </a:pPr>
            <a:r>
              <a:rPr lang="en-US" sz="2000" dirty="0" smtClean="0">
                <a:latin typeface="Arial" pitchFamily="34" charset="0"/>
                <a:cs typeface="Arial" pitchFamily="34" charset="0"/>
              </a:rPr>
              <a:t>Reviewing </a:t>
            </a:r>
            <a:r>
              <a:rPr lang="en-US" sz="2000" dirty="0">
                <a:latin typeface="Arial" pitchFamily="34" charset="0"/>
                <a:cs typeface="Arial" pitchFamily="34" charset="0"/>
              </a:rPr>
              <a:t>test questions with students after testing is complete is not acceptable </a:t>
            </a:r>
            <a:r>
              <a:rPr lang="en-US" sz="2000" dirty="0" smtClean="0">
                <a:latin typeface="Arial" pitchFamily="34" charset="0"/>
                <a:cs typeface="Arial" pitchFamily="34" charset="0"/>
              </a:rPr>
              <a:t>UNTIL/UNLESS </a:t>
            </a:r>
            <a:r>
              <a:rPr lang="en-US" sz="2000" dirty="0">
                <a:latin typeface="Arial" pitchFamily="34" charset="0"/>
                <a:cs typeface="Arial" pitchFamily="34" charset="0"/>
              </a:rPr>
              <a:t>the IDOE releases the </a:t>
            </a:r>
            <a:r>
              <a:rPr lang="en-US" sz="2000" dirty="0" smtClean="0">
                <a:latin typeface="Arial" pitchFamily="34" charset="0"/>
                <a:cs typeface="Arial" pitchFamily="34" charset="0"/>
              </a:rPr>
              <a:t>items </a:t>
            </a:r>
            <a:r>
              <a:rPr lang="en-US" sz="2000" dirty="0">
                <a:latin typeface="Arial" pitchFamily="34" charset="0"/>
                <a:cs typeface="Arial" pitchFamily="34" charset="0"/>
              </a:rPr>
              <a:t>by posting </a:t>
            </a:r>
            <a:r>
              <a:rPr lang="en-US" sz="2000" dirty="0" smtClean="0">
                <a:latin typeface="Arial" pitchFamily="34" charset="0"/>
                <a:cs typeface="Arial" pitchFamily="34" charset="0"/>
              </a:rPr>
              <a:t>them on </a:t>
            </a:r>
            <a:r>
              <a:rPr lang="en-US" sz="2000" dirty="0">
                <a:latin typeface="Arial" pitchFamily="34" charset="0"/>
                <a:cs typeface="Arial" pitchFamily="34" charset="0"/>
              </a:rPr>
              <a:t>the </a:t>
            </a:r>
            <a:r>
              <a:rPr lang="en-US" sz="2000" dirty="0" smtClean="0">
                <a:latin typeface="Arial" pitchFamily="34" charset="0"/>
                <a:cs typeface="Arial" pitchFamily="34" charset="0"/>
              </a:rPr>
              <a:t>web; and</a:t>
            </a:r>
            <a:endParaRPr lang="en-US" sz="2000" dirty="0">
              <a:latin typeface="Arial" pitchFamily="34" charset="0"/>
              <a:cs typeface="Arial" pitchFamily="34" charset="0"/>
            </a:endParaRPr>
          </a:p>
          <a:p>
            <a:pPr marL="457200" lvl="1" indent="0">
              <a:buNone/>
            </a:pPr>
            <a:endParaRPr lang="en-US" sz="2000" dirty="0">
              <a:latin typeface="Arial" pitchFamily="34" charset="0"/>
              <a:cs typeface="Arial" pitchFamily="34" charset="0"/>
            </a:endParaRPr>
          </a:p>
          <a:p>
            <a:pPr lvl="1">
              <a:buFont typeface="Wingdings" panose="05000000000000000000" pitchFamily="2" charset="2"/>
              <a:buChar char="§"/>
            </a:pPr>
            <a:r>
              <a:rPr lang="en-US" sz="2000" dirty="0" smtClean="0">
                <a:latin typeface="Arial" pitchFamily="34" charset="0"/>
                <a:cs typeface="Arial" pitchFamily="34" charset="0"/>
              </a:rPr>
              <a:t>Discussing</a:t>
            </a:r>
            <a:r>
              <a:rPr lang="en-US" sz="2000" dirty="0">
                <a:latin typeface="Arial" pitchFamily="34" charset="0"/>
                <a:cs typeface="Arial" pitchFamily="34" charset="0"/>
              </a:rPr>
              <a:t>, texting, emailing, or posting actual or paraphrased test questions is not acceptable </a:t>
            </a:r>
            <a:r>
              <a:rPr lang="en-US" sz="2000" dirty="0" smtClean="0">
                <a:latin typeface="Arial" pitchFamily="34" charset="0"/>
                <a:cs typeface="Arial" pitchFamily="34" charset="0"/>
              </a:rPr>
              <a:t>UNTIL/UNLESS </a:t>
            </a:r>
            <a:r>
              <a:rPr lang="en-US" sz="2000" dirty="0">
                <a:latin typeface="Arial" pitchFamily="34" charset="0"/>
                <a:cs typeface="Arial" pitchFamily="34" charset="0"/>
              </a:rPr>
              <a:t>the IDOE releases the </a:t>
            </a:r>
            <a:r>
              <a:rPr lang="en-US" sz="2000" dirty="0" smtClean="0">
                <a:latin typeface="Arial" pitchFamily="34" charset="0"/>
                <a:cs typeface="Arial" pitchFamily="34" charset="0"/>
              </a:rPr>
              <a:t>items </a:t>
            </a:r>
            <a:r>
              <a:rPr lang="en-US" sz="2000" dirty="0">
                <a:latin typeface="Arial" pitchFamily="34" charset="0"/>
                <a:cs typeface="Arial" pitchFamily="34" charset="0"/>
              </a:rPr>
              <a:t>by posting </a:t>
            </a:r>
            <a:r>
              <a:rPr lang="en-US" sz="2000" dirty="0" smtClean="0">
                <a:latin typeface="Arial" pitchFamily="34" charset="0"/>
                <a:cs typeface="Arial" pitchFamily="34" charset="0"/>
              </a:rPr>
              <a:t>them on </a:t>
            </a:r>
            <a:r>
              <a:rPr lang="en-US" sz="2000" dirty="0">
                <a:latin typeface="Arial" pitchFamily="34" charset="0"/>
                <a:cs typeface="Arial" pitchFamily="34" charset="0"/>
              </a:rPr>
              <a:t>the web.</a:t>
            </a:r>
          </a:p>
        </p:txBody>
      </p:sp>
      <p:sp>
        <p:nvSpPr>
          <p:cNvPr id="6" name="Slide Number Placeholder 5"/>
          <p:cNvSpPr>
            <a:spLocks noGrp="1"/>
          </p:cNvSpPr>
          <p:nvPr>
            <p:ph type="sldNum" sz="quarter" idx="12"/>
          </p:nvPr>
        </p:nvSpPr>
        <p:spPr/>
        <p:txBody>
          <a:bodyPr/>
          <a:lstStyle/>
          <a:p>
            <a:pPr>
              <a:defRPr/>
            </a:pPr>
            <a:fld id="{3CDCE54A-B03C-4FDF-8CA6-08D488CC0A23}" type="slidenum">
              <a:rPr lang="en-US" smtClean="0"/>
              <a:pPr>
                <a:defRPr/>
              </a:pPr>
              <a:t>20</a:t>
            </a:fld>
            <a:endParaRPr lang="en-US" dirty="0"/>
          </a:p>
        </p:txBody>
      </p:sp>
    </p:spTree>
    <p:extLst>
      <p:ext uri="{BB962C8B-B14F-4D97-AF65-F5344CB8AC3E}">
        <p14:creationId xmlns:p14="http://schemas.microsoft.com/office/powerpoint/2010/main" val="17209682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209800" y="1371600"/>
            <a:ext cx="7772400" cy="4419600"/>
          </a:xfrm>
        </p:spPr>
        <p:txBody>
          <a:bodyPr/>
          <a:lstStyle/>
          <a:p>
            <a:pPr algn="ctr" eaLnBrk="1" hangingPunct="1"/>
            <a:r>
              <a:rPr lang="en-US" sz="4800" b="1" dirty="0" smtClean="0">
                <a:latin typeface="Arial" pitchFamily="34" charset="0"/>
                <a:cs typeface="Arial" pitchFamily="34" charset="0"/>
              </a:rPr>
              <a:t>Thank you for reviewing this training!</a:t>
            </a:r>
            <a:r>
              <a:rPr lang="en-US" sz="4800" b="1" dirty="0">
                <a:latin typeface="Arial" pitchFamily="34" charset="0"/>
                <a:cs typeface="Arial" pitchFamily="34" charset="0"/>
              </a:rPr>
              <a:t/>
            </a:r>
            <a:br>
              <a:rPr lang="en-US" sz="4800" b="1" dirty="0">
                <a:latin typeface="Arial" pitchFamily="34" charset="0"/>
                <a:cs typeface="Arial" pitchFamily="34" charset="0"/>
              </a:rPr>
            </a:br>
            <a:r>
              <a:rPr lang="en-US" sz="5500" b="1" dirty="0">
                <a:sym typeface="Wingdings" pitchFamily="2" charset="2"/>
              </a:rPr>
              <a:t></a:t>
            </a:r>
            <a:endParaRPr lang="en-US" sz="5500" b="1" dirty="0"/>
          </a:p>
        </p:txBody>
      </p:sp>
      <p:sp>
        <p:nvSpPr>
          <p:cNvPr id="3" name="Slide Number Placeholder 2"/>
          <p:cNvSpPr>
            <a:spLocks noGrp="1"/>
          </p:cNvSpPr>
          <p:nvPr>
            <p:ph type="sldNum" sz="quarter" idx="12"/>
          </p:nvPr>
        </p:nvSpPr>
        <p:spPr/>
        <p:txBody>
          <a:bodyPr/>
          <a:lstStyle/>
          <a:p>
            <a:pPr>
              <a:defRPr/>
            </a:pPr>
            <a:fld id="{3CDCE54A-B03C-4FDF-8CA6-08D488CC0A23}" type="slidenum">
              <a:rPr lang="en-US" smtClean="0"/>
              <a:pPr>
                <a:defRPr/>
              </a:pPr>
              <a:t>21</a:t>
            </a:fld>
            <a:endParaRPr lang="en-US" dirty="0"/>
          </a:p>
        </p:txBody>
      </p:sp>
    </p:spTree>
    <p:extLst>
      <p:ext uri="{BB962C8B-B14F-4D97-AF65-F5344CB8AC3E}">
        <p14:creationId xmlns:p14="http://schemas.microsoft.com/office/powerpoint/2010/main" val="24524737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084216" y="479015"/>
            <a:ext cx="10269583" cy="685800"/>
          </a:xfrm>
        </p:spPr>
        <p:txBody>
          <a:bodyPr>
            <a:normAutofit/>
          </a:bodyPr>
          <a:lstStyle/>
          <a:p>
            <a:pPr algn="ctr"/>
            <a:r>
              <a:rPr lang="en-US" sz="4000" b="1" dirty="0" smtClean="0">
                <a:latin typeface="Arial" pitchFamily="34" charset="0"/>
                <a:cs typeface="Arial" pitchFamily="34" charset="0"/>
              </a:rPr>
              <a:t>Examiner Role </a:t>
            </a:r>
            <a:r>
              <a:rPr lang="en-US" sz="4000" b="1" dirty="0">
                <a:latin typeface="Arial" pitchFamily="34" charset="0"/>
                <a:cs typeface="Arial" pitchFamily="34" charset="0"/>
              </a:rPr>
              <a:t>and </a:t>
            </a:r>
            <a:r>
              <a:rPr lang="en-US" sz="4000" b="1" dirty="0" smtClean="0">
                <a:latin typeface="Arial" pitchFamily="34" charset="0"/>
                <a:cs typeface="Arial" pitchFamily="34" charset="0"/>
              </a:rPr>
              <a:t>Responsibilities</a:t>
            </a:r>
            <a:endParaRPr lang="en-US" sz="4000" b="1"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pPr>
              <a:defRPr/>
            </a:pPr>
            <a:fld id="{3CDCE54A-B03C-4FDF-8CA6-08D488CC0A23}" type="slidenum">
              <a:rPr lang="en-US" smtClean="0"/>
              <a:pPr>
                <a:defRPr/>
              </a:pPr>
              <a:t>3</a:t>
            </a:fld>
            <a:endParaRPr lang="en-US" dirty="0"/>
          </a:p>
        </p:txBody>
      </p:sp>
      <p:sp>
        <p:nvSpPr>
          <p:cNvPr id="9" name="Rectangle 3"/>
          <p:cNvSpPr>
            <a:spLocks noGrp="1" noChangeArrowheads="1"/>
          </p:cNvSpPr>
          <p:nvPr>
            <p:ph idx="1"/>
          </p:nvPr>
        </p:nvSpPr>
        <p:spPr>
          <a:xfrm>
            <a:off x="1770401" y="1361892"/>
            <a:ext cx="9398342" cy="4600303"/>
          </a:xfrm>
        </p:spPr>
        <p:txBody>
          <a:bodyPr>
            <a:noAutofit/>
          </a:bodyPr>
          <a:lstStyle/>
          <a:p>
            <a:pPr lvl="0"/>
            <a:r>
              <a:rPr lang="en-US" sz="2500" dirty="0" smtClean="0">
                <a:latin typeface="Arial" panose="020B0604020202020204" pitchFamily="34" charset="0"/>
                <a:cs typeface="Arial" panose="020B0604020202020204" pitchFamily="34" charset="0"/>
              </a:rPr>
              <a:t>Attend </a:t>
            </a:r>
            <a:r>
              <a:rPr lang="en-US" sz="2500" dirty="0">
                <a:latin typeface="Arial" panose="020B0604020202020204" pitchFamily="34" charset="0"/>
                <a:cs typeface="Arial" panose="020B0604020202020204" pitchFamily="34" charset="0"/>
              </a:rPr>
              <a:t>required corporation and/or school assessment training</a:t>
            </a:r>
          </a:p>
          <a:p>
            <a:pPr lvl="0"/>
            <a:r>
              <a:rPr lang="en-US" sz="2500" dirty="0" smtClean="0">
                <a:latin typeface="Arial" panose="020B0604020202020204" pitchFamily="34" charset="0"/>
                <a:cs typeface="Arial" panose="020B0604020202020204" pitchFamily="34" charset="0"/>
              </a:rPr>
              <a:t>Review </a:t>
            </a:r>
            <a:r>
              <a:rPr lang="en-US" sz="2500" dirty="0">
                <a:latin typeface="Arial" panose="020B0604020202020204" pitchFamily="34" charset="0"/>
                <a:cs typeface="Arial" panose="020B0604020202020204" pitchFamily="34" charset="0"/>
              </a:rPr>
              <a:t>all examiner </a:t>
            </a:r>
            <a:r>
              <a:rPr lang="en-US" sz="2500" dirty="0" smtClean="0">
                <a:latin typeface="Arial" panose="020B0604020202020204" pitchFamily="34" charset="0"/>
                <a:cs typeface="Arial" panose="020B0604020202020204" pitchFamily="34" charset="0"/>
              </a:rPr>
              <a:t>protocols, manuals, </a:t>
            </a:r>
            <a:r>
              <a:rPr lang="en-US" sz="2500" dirty="0">
                <a:latin typeface="Arial" panose="020B0604020202020204" pitchFamily="34" charset="0"/>
                <a:cs typeface="Arial" panose="020B0604020202020204" pitchFamily="34" charset="0"/>
              </a:rPr>
              <a:t>and materials and </a:t>
            </a:r>
            <a:r>
              <a:rPr lang="en-US" sz="2500" dirty="0" smtClean="0">
                <a:latin typeface="Arial" panose="020B0604020202020204" pitchFamily="34" charset="0"/>
                <a:cs typeface="Arial" panose="020B0604020202020204" pitchFamily="34" charset="0"/>
              </a:rPr>
              <a:t>administer </a:t>
            </a:r>
            <a:r>
              <a:rPr lang="en-US" sz="2500" dirty="0">
                <a:latin typeface="Arial" panose="020B0604020202020204" pitchFamily="34" charset="0"/>
                <a:cs typeface="Arial" panose="020B0604020202020204" pitchFamily="34" charset="0"/>
              </a:rPr>
              <a:t>assessments per examiner’s manual instructions</a:t>
            </a:r>
          </a:p>
          <a:p>
            <a:pPr lvl="0"/>
            <a:r>
              <a:rPr lang="en-US" sz="2500" dirty="0" smtClean="0">
                <a:latin typeface="Arial" panose="020B0604020202020204" pitchFamily="34" charset="0"/>
                <a:cs typeface="Arial" panose="020B0604020202020204" pitchFamily="34" charset="0"/>
              </a:rPr>
              <a:t>Communicate </a:t>
            </a:r>
            <a:r>
              <a:rPr lang="en-US" sz="2500" dirty="0">
                <a:latin typeface="Arial" panose="020B0604020202020204" pitchFamily="34" charset="0"/>
                <a:cs typeface="Arial" panose="020B0604020202020204" pitchFamily="34" charset="0"/>
              </a:rPr>
              <a:t>to STC any testing irregularities or security concerns</a:t>
            </a:r>
          </a:p>
          <a:p>
            <a:r>
              <a:rPr lang="en-US" sz="2500" dirty="0" smtClean="0">
                <a:latin typeface="Arial" panose="020B0604020202020204" pitchFamily="34" charset="0"/>
                <a:cs typeface="Arial" panose="020B0604020202020204" pitchFamily="34" charset="0"/>
              </a:rPr>
              <a:t>Ensure </a:t>
            </a:r>
            <a:r>
              <a:rPr lang="en-US" sz="2500" dirty="0">
                <a:latin typeface="Arial" panose="020B0604020202020204" pitchFamily="34" charset="0"/>
                <a:cs typeface="Arial" panose="020B0604020202020204" pitchFamily="34" charset="0"/>
              </a:rPr>
              <a:t>implementation of ethical testing practices at all </a:t>
            </a:r>
            <a:r>
              <a:rPr lang="en-US" sz="2500" dirty="0" smtClean="0">
                <a:latin typeface="Arial" panose="020B0604020202020204" pitchFamily="34" charset="0"/>
                <a:cs typeface="Arial" panose="020B0604020202020204" pitchFamily="34" charset="0"/>
              </a:rPr>
              <a:t>times</a:t>
            </a:r>
          </a:p>
          <a:p>
            <a:pPr lvl="0"/>
            <a:r>
              <a:rPr lang="en-US" sz="2500" dirty="0" smtClean="0">
                <a:latin typeface="Arial" panose="020B0604020202020204" pitchFamily="34" charset="0"/>
                <a:cs typeface="Arial" panose="020B0604020202020204" pitchFamily="34" charset="0"/>
              </a:rPr>
              <a:t>Monitor </a:t>
            </a:r>
            <a:r>
              <a:rPr lang="en-US" sz="2500" dirty="0">
                <a:latin typeface="Arial" panose="020B0604020202020204" pitchFamily="34" charset="0"/>
                <a:cs typeface="Arial" panose="020B0604020202020204" pitchFamily="34" charset="0"/>
              </a:rPr>
              <a:t>students throughout test sessions</a:t>
            </a:r>
          </a:p>
          <a:p>
            <a:pPr lvl="0"/>
            <a:r>
              <a:rPr lang="en-US" sz="2500" dirty="0" smtClean="0">
                <a:latin typeface="Arial" panose="020B0604020202020204" pitchFamily="34" charset="0"/>
                <a:cs typeface="Arial" panose="020B0604020202020204" pitchFamily="34" charset="0"/>
              </a:rPr>
              <a:t>Appropriately implement assessment </a:t>
            </a:r>
            <a:r>
              <a:rPr lang="en-US" sz="2500" dirty="0">
                <a:latin typeface="Arial" panose="020B0604020202020204" pitchFamily="34" charset="0"/>
                <a:cs typeface="Arial" panose="020B0604020202020204" pitchFamily="34" charset="0"/>
              </a:rPr>
              <a:t>accommodations, per the student’s IEP, ILP, Section 504 Plan or Service Plan</a:t>
            </a:r>
          </a:p>
          <a:p>
            <a:r>
              <a:rPr lang="en-US" sz="2500" dirty="0" smtClean="0">
                <a:latin typeface="Arial" panose="020B0604020202020204" pitchFamily="34" charset="0"/>
                <a:cs typeface="Arial" panose="020B0604020202020204" pitchFamily="34" charset="0"/>
              </a:rPr>
              <a:t>Report </a:t>
            </a:r>
            <a:r>
              <a:rPr lang="en-US" sz="2500" dirty="0">
                <a:latin typeface="Arial" panose="020B0604020202020204" pitchFamily="34" charset="0"/>
                <a:cs typeface="Arial" panose="020B0604020202020204" pitchFamily="34" charset="0"/>
              </a:rPr>
              <a:t>any unethical practices or behavior</a:t>
            </a:r>
          </a:p>
        </p:txBody>
      </p:sp>
    </p:spTree>
    <p:extLst>
      <p:ext uri="{BB962C8B-B14F-4D97-AF65-F5344CB8AC3E}">
        <p14:creationId xmlns:p14="http://schemas.microsoft.com/office/powerpoint/2010/main" val="2171023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084216" y="501876"/>
            <a:ext cx="10269583" cy="685800"/>
          </a:xfrm>
        </p:spPr>
        <p:txBody>
          <a:bodyPr>
            <a:normAutofit/>
          </a:bodyPr>
          <a:lstStyle/>
          <a:p>
            <a:pPr algn="ctr"/>
            <a:r>
              <a:rPr lang="en-US" sz="4000" b="1" dirty="0" smtClean="0">
                <a:latin typeface="Arial" pitchFamily="34" charset="0"/>
                <a:cs typeface="Arial" pitchFamily="34" charset="0"/>
              </a:rPr>
              <a:t>Proctor Role </a:t>
            </a:r>
            <a:r>
              <a:rPr lang="en-US" sz="4000" b="1" dirty="0">
                <a:latin typeface="Arial" pitchFamily="34" charset="0"/>
                <a:cs typeface="Arial" pitchFamily="34" charset="0"/>
              </a:rPr>
              <a:t>and </a:t>
            </a:r>
            <a:r>
              <a:rPr lang="en-US" sz="4000" b="1" dirty="0" smtClean="0">
                <a:latin typeface="Arial" pitchFamily="34" charset="0"/>
                <a:cs typeface="Arial" pitchFamily="34" charset="0"/>
              </a:rPr>
              <a:t>Responsibilities</a:t>
            </a:r>
            <a:endParaRPr lang="en-US" sz="4000" b="1"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pPr>
              <a:defRPr/>
            </a:pPr>
            <a:fld id="{3CDCE54A-B03C-4FDF-8CA6-08D488CC0A23}" type="slidenum">
              <a:rPr lang="en-US" smtClean="0"/>
              <a:pPr>
                <a:defRPr/>
              </a:pPr>
              <a:t>4</a:t>
            </a:fld>
            <a:endParaRPr lang="en-US" dirty="0"/>
          </a:p>
        </p:txBody>
      </p:sp>
      <p:sp>
        <p:nvSpPr>
          <p:cNvPr id="7" name="Rectangle 3"/>
          <p:cNvSpPr>
            <a:spLocks noGrp="1" noChangeArrowheads="1"/>
          </p:cNvSpPr>
          <p:nvPr>
            <p:ph idx="1"/>
          </p:nvPr>
        </p:nvSpPr>
        <p:spPr>
          <a:xfrm>
            <a:off x="1770401" y="1377133"/>
            <a:ext cx="9398342" cy="4600303"/>
          </a:xfrm>
        </p:spPr>
        <p:txBody>
          <a:bodyPr>
            <a:noAutofit/>
          </a:bodyPr>
          <a:lstStyle/>
          <a:p>
            <a:pPr lvl="0"/>
            <a:r>
              <a:rPr lang="en-US" sz="2500" dirty="0" smtClean="0">
                <a:latin typeface="Arial" panose="020B0604020202020204" pitchFamily="34" charset="0"/>
                <a:cs typeface="Arial" panose="020B0604020202020204" pitchFamily="34" charset="0"/>
              </a:rPr>
              <a:t>Attend </a:t>
            </a:r>
            <a:r>
              <a:rPr lang="en-US" sz="2500" dirty="0">
                <a:latin typeface="Arial" panose="020B0604020202020204" pitchFamily="34" charset="0"/>
                <a:cs typeface="Arial" panose="020B0604020202020204" pitchFamily="34" charset="0"/>
              </a:rPr>
              <a:t>required corporation and/or school assessment </a:t>
            </a:r>
            <a:r>
              <a:rPr lang="en-US" sz="2500" dirty="0" smtClean="0">
                <a:latin typeface="Arial" panose="020B0604020202020204" pitchFamily="34" charset="0"/>
                <a:cs typeface="Arial" panose="020B0604020202020204" pitchFamily="34" charset="0"/>
              </a:rPr>
              <a:t>training</a:t>
            </a:r>
          </a:p>
          <a:p>
            <a:pPr marL="0" lvl="0" indent="0">
              <a:buNone/>
            </a:pPr>
            <a:endParaRPr lang="en-US" sz="800" dirty="0">
              <a:latin typeface="Arial" panose="020B0604020202020204" pitchFamily="34" charset="0"/>
              <a:cs typeface="Arial" panose="020B0604020202020204" pitchFamily="34" charset="0"/>
            </a:endParaRPr>
          </a:p>
          <a:p>
            <a:pPr lvl="0"/>
            <a:r>
              <a:rPr lang="en-US" sz="2500" dirty="0" smtClean="0">
                <a:latin typeface="Arial" panose="020B0604020202020204" pitchFamily="34" charset="0"/>
                <a:cs typeface="Arial" panose="020B0604020202020204" pitchFamily="34" charset="0"/>
              </a:rPr>
              <a:t>Assist Examiners (proctors cannot administer assessments but can assist Examiners)</a:t>
            </a:r>
          </a:p>
          <a:p>
            <a:pPr marL="0" lvl="0" indent="0">
              <a:buNone/>
            </a:pPr>
            <a:endParaRPr lang="en-US" sz="800" dirty="0">
              <a:latin typeface="Arial" panose="020B0604020202020204" pitchFamily="34" charset="0"/>
              <a:cs typeface="Arial" panose="020B0604020202020204" pitchFamily="34" charset="0"/>
            </a:endParaRPr>
          </a:p>
          <a:p>
            <a:pPr lvl="0"/>
            <a:r>
              <a:rPr lang="en-US" sz="2500" dirty="0" smtClean="0">
                <a:latin typeface="Arial" panose="020B0604020202020204" pitchFamily="34" charset="0"/>
                <a:cs typeface="Arial" panose="020B0604020202020204" pitchFamily="34" charset="0"/>
              </a:rPr>
              <a:t>Communicate </a:t>
            </a:r>
            <a:r>
              <a:rPr lang="en-US" sz="2500" dirty="0">
                <a:latin typeface="Arial" panose="020B0604020202020204" pitchFamily="34" charset="0"/>
                <a:cs typeface="Arial" panose="020B0604020202020204" pitchFamily="34" charset="0"/>
              </a:rPr>
              <a:t>to STC any testing irregularities or security </a:t>
            </a:r>
            <a:r>
              <a:rPr lang="en-US" sz="2500" dirty="0" smtClean="0">
                <a:latin typeface="Arial" panose="020B0604020202020204" pitchFamily="34" charset="0"/>
                <a:cs typeface="Arial" panose="020B0604020202020204" pitchFamily="34" charset="0"/>
              </a:rPr>
              <a:t>concerns</a:t>
            </a:r>
          </a:p>
          <a:p>
            <a:pPr marL="0" lvl="0" indent="0">
              <a:buNone/>
            </a:pPr>
            <a:endParaRPr lang="en-US" sz="800" dirty="0">
              <a:latin typeface="Arial" panose="020B0604020202020204" pitchFamily="34" charset="0"/>
              <a:cs typeface="Arial" panose="020B0604020202020204" pitchFamily="34" charset="0"/>
            </a:endParaRPr>
          </a:p>
          <a:p>
            <a:r>
              <a:rPr lang="en-US" sz="2500" dirty="0" smtClean="0">
                <a:latin typeface="Arial" panose="020B0604020202020204" pitchFamily="34" charset="0"/>
                <a:cs typeface="Arial" panose="020B0604020202020204" pitchFamily="34" charset="0"/>
              </a:rPr>
              <a:t>Ensure </a:t>
            </a:r>
            <a:r>
              <a:rPr lang="en-US" sz="2500" dirty="0">
                <a:latin typeface="Arial" panose="020B0604020202020204" pitchFamily="34" charset="0"/>
                <a:cs typeface="Arial" panose="020B0604020202020204" pitchFamily="34" charset="0"/>
              </a:rPr>
              <a:t>implementation of ethical testing practices at all </a:t>
            </a:r>
            <a:r>
              <a:rPr lang="en-US" sz="2500" dirty="0" smtClean="0">
                <a:latin typeface="Arial" panose="020B0604020202020204" pitchFamily="34" charset="0"/>
                <a:cs typeface="Arial" panose="020B0604020202020204" pitchFamily="34" charset="0"/>
              </a:rPr>
              <a:t>times</a:t>
            </a:r>
          </a:p>
          <a:p>
            <a:pPr marL="0" indent="0">
              <a:buNone/>
            </a:pPr>
            <a:endParaRPr lang="en-US" sz="800" dirty="0" smtClean="0">
              <a:latin typeface="Arial" panose="020B0604020202020204" pitchFamily="34" charset="0"/>
              <a:cs typeface="Arial" panose="020B0604020202020204" pitchFamily="34" charset="0"/>
            </a:endParaRPr>
          </a:p>
          <a:p>
            <a:pPr lvl="0"/>
            <a:r>
              <a:rPr lang="en-US" sz="2500" dirty="0" smtClean="0">
                <a:latin typeface="Arial" panose="020B0604020202020204" pitchFamily="34" charset="0"/>
                <a:cs typeface="Arial" panose="020B0604020202020204" pitchFamily="34" charset="0"/>
              </a:rPr>
              <a:t>Monitor </a:t>
            </a:r>
            <a:r>
              <a:rPr lang="en-US" sz="2500" dirty="0">
                <a:latin typeface="Arial" panose="020B0604020202020204" pitchFamily="34" charset="0"/>
                <a:cs typeface="Arial" panose="020B0604020202020204" pitchFamily="34" charset="0"/>
              </a:rPr>
              <a:t>students throughout test </a:t>
            </a:r>
            <a:r>
              <a:rPr lang="en-US" sz="2500" dirty="0" smtClean="0">
                <a:latin typeface="Arial" panose="020B0604020202020204" pitchFamily="34" charset="0"/>
                <a:cs typeface="Arial" panose="020B0604020202020204" pitchFamily="34" charset="0"/>
              </a:rPr>
              <a:t>sessions</a:t>
            </a:r>
          </a:p>
          <a:p>
            <a:pPr marL="0" lvl="0" indent="0">
              <a:buNone/>
            </a:pPr>
            <a:endParaRPr lang="en-US" sz="800" dirty="0">
              <a:latin typeface="Arial" panose="020B0604020202020204" pitchFamily="34" charset="0"/>
              <a:cs typeface="Arial" panose="020B0604020202020204" pitchFamily="34" charset="0"/>
            </a:endParaRPr>
          </a:p>
          <a:p>
            <a:r>
              <a:rPr lang="en-US" sz="2500" dirty="0" smtClean="0">
                <a:latin typeface="Arial" panose="020B0604020202020204" pitchFamily="34" charset="0"/>
                <a:cs typeface="Arial" panose="020B0604020202020204" pitchFamily="34" charset="0"/>
              </a:rPr>
              <a:t>Report </a:t>
            </a:r>
            <a:r>
              <a:rPr lang="en-US" sz="2500" dirty="0">
                <a:latin typeface="Arial" panose="020B0604020202020204" pitchFamily="34" charset="0"/>
                <a:cs typeface="Arial" panose="020B0604020202020204" pitchFamily="34" charset="0"/>
              </a:rPr>
              <a:t>any unethical practices or behavior</a:t>
            </a:r>
          </a:p>
        </p:txBody>
      </p:sp>
    </p:spTree>
    <p:extLst>
      <p:ext uri="{BB962C8B-B14F-4D97-AF65-F5344CB8AC3E}">
        <p14:creationId xmlns:p14="http://schemas.microsoft.com/office/powerpoint/2010/main" val="1592171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718458" y="255995"/>
            <a:ext cx="4180114" cy="3292929"/>
          </a:xfrm>
        </p:spPr>
        <p:txBody>
          <a:bodyPr>
            <a:normAutofit/>
          </a:bodyPr>
          <a:lstStyle/>
          <a:p>
            <a:pPr algn="ctr"/>
            <a:r>
              <a:rPr lang="en-US" sz="4000" b="1" dirty="0">
                <a:latin typeface="Arial" pitchFamily="34" charset="0"/>
                <a:cs typeface="Arial" pitchFamily="34" charset="0"/>
              </a:rPr>
              <a:t>Roles and Responsibilities: </a:t>
            </a:r>
            <a:r>
              <a:rPr lang="en-US" sz="4000" b="1" dirty="0" smtClean="0">
                <a:latin typeface="Arial" pitchFamily="34" charset="0"/>
                <a:cs typeface="Arial" pitchFamily="34" charset="0"/>
              </a:rPr>
              <a:t>Other Staff</a:t>
            </a:r>
            <a:endParaRPr lang="en-US" sz="4000" b="1" dirty="0">
              <a:latin typeface="Arial" pitchFamily="34" charset="0"/>
              <a:cs typeface="Arial" pitchFamily="34" charset="0"/>
            </a:endParaRPr>
          </a:p>
        </p:txBody>
      </p:sp>
      <p:sp>
        <p:nvSpPr>
          <p:cNvPr id="30723" name="Content Placeholder 2"/>
          <p:cNvSpPr>
            <a:spLocks noGrp="1"/>
          </p:cNvSpPr>
          <p:nvPr>
            <p:ph idx="1"/>
          </p:nvPr>
        </p:nvSpPr>
        <p:spPr>
          <a:xfrm>
            <a:off x="720635" y="3069770"/>
            <a:ext cx="4308565" cy="2730139"/>
          </a:xfrm>
        </p:spPr>
        <p:txBody>
          <a:bodyPr>
            <a:normAutofit/>
          </a:bodyPr>
          <a:lstStyle/>
          <a:p>
            <a:pPr>
              <a:buNone/>
            </a:pPr>
            <a:endParaRPr lang="en-US" sz="300" dirty="0">
              <a:latin typeface="Arial" pitchFamily="34" charset="0"/>
              <a:cs typeface="Arial" pitchFamily="34" charset="0"/>
            </a:endParaRPr>
          </a:p>
          <a:p>
            <a:pPr marL="171450" lvl="2" indent="-171450">
              <a:buFont typeface="Arial" panose="020B0604020202020204" pitchFamily="34" charset="0"/>
              <a:buChar char="•"/>
            </a:pPr>
            <a:r>
              <a:rPr lang="en-US" sz="2100" u="sng" dirty="0">
                <a:latin typeface="Arial" pitchFamily="34" charset="0"/>
                <a:cs typeface="Arial" pitchFamily="34" charset="0"/>
              </a:rPr>
              <a:t>Reminder:</a:t>
            </a:r>
            <a:r>
              <a:rPr lang="en-US" sz="2100" dirty="0">
                <a:latin typeface="Arial" pitchFamily="34" charset="0"/>
                <a:cs typeface="Arial" pitchFamily="34" charset="0"/>
              </a:rPr>
              <a:t> Custodians and other non-instructional staff that have access to test materials must receive test security training, review important test security-related documents, and sign the Indiana Testing Security and Integrity Agreement</a:t>
            </a:r>
            <a:r>
              <a:rPr lang="en-US" sz="800" dirty="0">
                <a:latin typeface="Arial" pitchFamily="34" charset="0"/>
                <a:cs typeface="Arial" pitchFamily="34" charset="0"/>
              </a:rPr>
              <a:t>.</a:t>
            </a:r>
          </a:p>
          <a:p>
            <a:pPr marL="914400" lvl="2" indent="0">
              <a:buNone/>
            </a:pPr>
            <a:endParaRPr lang="en-US" sz="8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pPr>
              <a:defRPr/>
            </a:pPr>
            <a:fld id="{3CDCE54A-B03C-4FDF-8CA6-08D488CC0A23}" type="slidenum">
              <a:rPr lang="en-US" smtClean="0"/>
              <a:pPr>
                <a:defRPr/>
              </a:pPr>
              <a:t>5</a:t>
            </a:fld>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453970716"/>
              </p:ext>
            </p:extLst>
          </p:nvPr>
        </p:nvGraphicFramePr>
        <p:xfrm>
          <a:off x="6381658" y="-104502"/>
          <a:ext cx="4972142" cy="6532190"/>
        </p:xfrm>
        <a:graphic>
          <a:graphicData uri="http://schemas.openxmlformats.org/presentationml/2006/ole">
            <mc:AlternateContent xmlns:mc="http://schemas.openxmlformats.org/markup-compatibility/2006">
              <mc:Choice xmlns:v="urn:schemas-microsoft-com:vml" Requires="v">
                <p:oleObj spid="_x0000_s3108" name="Document" r:id="rId5" imgW="6235987" imgH="8051219" progId="Word.Document.12">
                  <p:embed/>
                </p:oleObj>
              </mc:Choice>
              <mc:Fallback>
                <p:oleObj name="Document" r:id="rId5" imgW="6235987" imgH="8051219" progId="Word.Document.12">
                  <p:embed/>
                  <p:pic>
                    <p:nvPicPr>
                      <p:cNvPr id="0" name=""/>
                      <p:cNvPicPr/>
                      <p:nvPr/>
                    </p:nvPicPr>
                    <p:blipFill>
                      <a:blip r:embed="rId6"/>
                      <a:stretch>
                        <a:fillRect/>
                      </a:stretch>
                    </p:blipFill>
                    <p:spPr>
                      <a:xfrm>
                        <a:off x="6381658" y="-104502"/>
                        <a:ext cx="4972142" cy="6532190"/>
                      </a:xfrm>
                      <a:prstGeom prst="rect">
                        <a:avLst/>
                      </a:prstGeom>
                    </p:spPr>
                  </p:pic>
                </p:oleObj>
              </mc:Fallback>
            </mc:AlternateContent>
          </a:graphicData>
        </a:graphic>
      </p:graphicFrame>
    </p:spTree>
    <p:extLst>
      <p:ext uri="{BB962C8B-B14F-4D97-AF65-F5344CB8AC3E}">
        <p14:creationId xmlns:p14="http://schemas.microsoft.com/office/powerpoint/2010/main" val="12148679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458098" y="403379"/>
            <a:ext cx="9613556" cy="533400"/>
          </a:xfrm>
        </p:spPr>
        <p:txBody>
          <a:bodyPr>
            <a:normAutofit fontScale="90000"/>
          </a:bodyPr>
          <a:lstStyle/>
          <a:p>
            <a:pPr algn="ctr" eaLnBrk="1" hangingPunct="1"/>
            <a:r>
              <a:rPr lang="en-US" sz="4000" b="1" dirty="0">
                <a:latin typeface="Arial" pitchFamily="34" charset="0"/>
                <a:cs typeface="Arial" pitchFamily="34" charset="0"/>
              </a:rPr>
              <a:t>Key </a:t>
            </a:r>
            <a:r>
              <a:rPr lang="en-US" sz="4000" b="1" dirty="0" smtClean="0">
                <a:latin typeface="Arial" pitchFamily="34" charset="0"/>
                <a:cs typeface="Arial" pitchFamily="34" charset="0"/>
              </a:rPr>
              <a:t>Test Security Documents </a:t>
            </a:r>
            <a:r>
              <a:rPr lang="en-US" sz="4000" b="1" dirty="0">
                <a:latin typeface="Arial" pitchFamily="34" charset="0"/>
                <a:cs typeface="Arial" pitchFamily="34" charset="0"/>
              </a:rPr>
              <a:t>&amp;</a:t>
            </a:r>
            <a:r>
              <a:rPr lang="en-US" sz="4000" b="1" dirty="0" smtClean="0">
                <a:latin typeface="Arial" pitchFamily="34" charset="0"/>
                <a:cs typeface="Arial" pitchFamily="34" charset="0"/>
              </a:rPr>
              <a:t> </a:t>
            </a:r>
            <a:r>
              <a:rPr lang="en-US" sz="4000" b="1" dirty="0">
                <a:latin typeface="Arial" pitchFamily="34" charset="0"/>
                <a:cs typeface="Arial" pitchFamily="34" charset="0"/>
              </a:rPr>
              <a:t>Resources</a:t>
            </a:r>
          </a:p>
        </p:txBody>
      </p:sp>
      <p:sp>
        <p:nvSpPr>
          <p:cNvPr id="10243" name="Rectangle 3"/>
          <p:cNvSpPr>
            <a:spLocks noGrp="1" noChangeArrowheads="1"/>
          </p:cNvSpPr>
          <p:nvPr>
            <p:ph idx="1"/>
          </p:nvPr>
        </p:nvSpPr>
        <p:spPr>
          <a:xfrm>
            <a:off x="2057400" y="1066800"/>
            <a:ext cx="8382000" cy="5181600"/>
          </a:xfrm>
        </p:spPr>
        <p:txBody>
          <a:bodyPr/>
          <a:lstStyle/>
          <a:p>
            <a:pPr eaLnBrk="1" hangingPunct="1">
              <a:lnSpc>
                <a:spcPct val="90000"/>
              </a:lnSpc>
              <a:buFont typeface="Wingdings" panose="05000000000000000000" pitchFamily="2" charset="2"/>
              <a:buChar char="Ø"/>
            </a:pPr>
            <a:r>
              <a:rPr lang="en-US" sz="2200" dirty="0">
                <a:latin typeface="Arial" pitchFamily="34" charset="0"/>
                <a:cs typeface="Arial" pitchFamily="34" charset="0"/>
              </a:rPr>
              <a:t>Documents Pursuant to State Board of Education Administrative Rule, 511 IAC 5-5 </a:t>
            </a:r>
            <a:r>
              <a:rPr lang="en-US" sz="2200" dirty="0" smtClean="0">
                <a:latin typeface="Arial" pitchFamily="34" charset="0"/>
                <a:cs typeface="Arial" pitchFamily="34" charset="0"/>
              </a:rPr>
              <a:t>(</a:t>
            </a:r>
            <a:r>
              <a:rPr lang="en-US" sz="1800" dirty="0" smtClean="0">
                <a:latin typeface="Arial" pitchFamily="34" charset="0"/>
                <a:cs typeface="Arial" pitchFamily="34" charset="0"/>
              </a:rPr>
              <a:t>Appendix B</a:t>
            </a:r>
            <a:r>
              <a:rPr lang="en-US" sz="2200" dirty="0" smtClean="0">
                <a:latin typeface="Arial" pitchFamily="34" charset="0"/>
                <a:cs typeface="Arial" pitchFamily="34" charset="0"/>
              </a:rPr>
              <a:t>)</a:t>
            </a:r>
          </a:p>
          <a:p>
            <a:pPr eaLnBrk="1" hangingPunct="1">
              <a:lnSpc>
                <a:spcPct val="90000"/>
              </a:lnSpc>
            </a:pPr>
            <a:endParaRPr lang="en-US" sz="200" dirty="0">
              <a:latin typeface="Arial" pitchFamily="34" charset="0"/>
              <a:cs typeface="Arial" pitchFamily="34" charset="0"/>
            </a:endParaRPr>
          </a:p>
          <a:p>
            <a:pPr lvl="1" eaLnBrk="1" hangingPunct="1">
              <a:lnSpc>
                <a:spcPct val="90000"/>
              </a:lnSpc>
              <a:buFont typeface="Wingdings" pitchFamily="2" charset="2"/>
              <a:buChar char="§"/>
            </a:pPr>
            <a:r>
              <a:rPr lang="en-US" sz="1800" dirty="0" smtClean="0">
                <a:latin typeface="Arial" pitchFamily="34" charset="0"/>
                <a:cs typeface="Arial" pitchFamily="34" charset="0"/>
              </a:rPr>
              <a:t>2017-18 </a:t>
            </a:r>
            <a:r>
              <a:rPr lang="en-US" sz="1800" dirty="0">
                <a:latin typeface="Arial" pitchFamily="34" charset="0"/>
                <a:cs typeface="Arial" pitchFamily="34" charset="0"/>
              </a:rPr>
              <a:t>Code of Ethical Practices and Procedures</a:t>
            </a:r>
          </a:p>
          <a:p>
            <a:pPr lvl="1" eaLnBrk="1" hangingPunct="1">
              <a:lnSpc>
                <a:spcPct val="90000"/>
              </a:lnSpc>
              <a:buNone/>
            </a:pPr>
            <a:endParaRPr lang="en-US" sz="200" dirty="0">
              <a:latin typeface="Arial" pitchFamily="34" charset="0"/>
              <a:cs typeface="Arial" pitchFamily="34" charset="0"/>
            </a:endParaRPr>
          </a:p>
          <a:p>
            <a:pPr lvl="1" eaLnBrk="1" hangingPunct="1">
              <a:lnSpc>
                <a:spcPct val="90000"/>
              </a:lnSpc>
              <a:buFont typeface="Wingdings" pitchFamily="2" charset="2"/>
              <a:buChar char="§"/>
            </a:pPr>
            <a:r>
              <a:rPr lang="en-US" sz="1800" dirty="0" smtClean="0">
                <a:latin typeface="Arial" pitchFamily="34" charset="0"/>
                <a:cs typeface="Arial" pitchFamily="34" charset="0"/>
              </a:rPr>
              <a:t>2017-18 </a:t>
            </a:r>
            <a:r>
              <a:rPr lang="en-US" sz="1800" dirty="0">
                <a:latin typeface="Arial" pitchFamily="34" charset="0"/>
                <a:cs typeface="Arial" pitchFamily="34" charset="0"/>
              </a:rPr>
              <a:t>Indiana Testing Security and Integrity Agreement</a:t>
            </a:r>
            <a:endParaRPr lang="en-US" sz="2000" dirty="0">
              <a:latin typeface="Arial" pitchFamily="34" charset="0"/>
              <a:cs typeface="Arial" pitchFamily="34" charset="0"/>
            </a:endParaRPr>
          </a:p>
          <a:p>
            <a:pPr lvl="1" eaLnBrk="1" hangingPunct="1">
              <a:lnSpc>
                <a:spcPct val="90000"/>
              </a:lnSpc>
              <a:buNone/>
            </a:pPr>
            <a:endParaRPr lang="en-US" sz="200" dirty="0">
              <a:latin typeface="Arial" pitchFamily="34" charset="0"/>
              <a:cs typeface="Arial" pitchFamily="34" charset="0"/>
            </a:endParaRPr>
          </a:p>
          <a:p>
            <a:pPr lvl="1" eaLnBrk="1" hangingPunct="1">
              <a:lnSpc>
                <a:spcPct val="90000"/>
              </a:lnSpc>
              <a:buFont typeface="Wingdings" pitchFamily="2" charset="2"/>
              <a:buChar char="§"/>
            </a:pPr>
            <a:r>
              <a:rPr lang="en-US" sz="1800" dirty="0" smtClean="0">
                <a:latin typeface="Arial" pitchFamily="34" charset="0"/>
                <a:cs typeface="Arial" pitchFamily="34" charset="0"/>
              </a:rPr>
              <a:t>2017-18 </a:t>
            </a:r>
            <a:r>
              <a:rPr lang="en-US" sz="1800" dirty="0">
                <a:latin typeface="Arial" pitchFamily="34" charset="0"/>
                <a:cs typeface="Arial" pitchFamily="34" charset="0"/>
              </a:rPr>
              <a:t>Protocol for Reporting and Investigating Alleged </a:t>
            </a:r>
            <a:r>
              <a:rPr lang="en-US" sz="1800" dirty="0" smtClean="0">
                <a:latin typeface="Arial" pitchFamily="34" charset="0"/>
                <a:cs typeface="Arial" pitchFamily="34" charset="0"/>
              </a:rPr>
              <a:t>Breaches</a:t>
            </a:r>
          </a:p>
          <a:p>
            <a:pPr marL="457200" lvl="1" indent="0" eaLnBrk="1" hangingPunct="1">
              <a:lnSpc>
                <a:spcPct val="90000"/>
              </a:lnSpc>
              <a:buNone/>
            </a:pPr>
            <a:endParaRPr lang="en-US" sz="1800" i="1" dirty="0">
              <a:latin typeface="Arial" pitchFamily="34" charset="0"/>
              <a:cs typeface="Arial" pitchFamily="34" charset="0"/>
            </a:endParaRPr>
          </a:p>
          <a:p>
            <a:pPr eaLnBrk="1" hangingPunct="1">
              <a:lnSpc>
                <a:spcPct val="90000"/>
              </a:lnSpc>
              <a:buFont typeface="Wingdings" panose="05000000000000000000" pitchFamily="2" charset="2"/>
              <a:buChar char="Ø"/>
            </a:pPr>
            <a:r>
              <a:rPr lang="en-US" sz="2200" dirty="0" smtClean="0">
                <a:latin typeface="Arial" pitchFamily="34" charset="0"/>
                <a:cs typeface="Arial" pitchFamily="34" charset="0"/>
              </a:rPr>
              <a:t>2017-18 </a:t>
            </a:r>
            <a:r>
              <a:rPr lang="en-US" sz="2200" dirty="0">
                <a:latin typeface="Arial" pitchFamily="34" charset="0"/>
                <a:cs typeface="Arial" pitchFamily="34" charset="0"/>
              </a:rPr>
              <a:t>Indiana Assessment Program </a:t>
            </a:r>
            <a:r>
              <a:rPr lang="en-US" sz="2200" dirty="0" smtClean="0">
                <a:latin typeface="Arial" pitchFamily="34" charset="0"/>
                <a:cs typeface="Arial" pitchFamily="34" charset="0"/>
              </a:rPr>
              <a:t>Manual</a:t>
            </a:r>
          </a:p>
          <a:p>
            <a:pPr lvl="1" eaLnBrk="1" hangingPunct="1">
              <a:lnSpc>
                <a:spcPct val="90000"/>
              </a:lnSpc>
              <a:buNone/>
            </a:pPr>
            <a:endParaRPr lang="en-US" sz="200" dirty="0">
              <a:latin typeface="Arial" pitchFamily="34" charset="0"/>
              <a:cs typeface="Arial" pitchFamily="34" charset="0"/>
            </a:endParaRPr>
          </a:p>
          <a:p>
            <a:pPr lvl="1" eaLnBrk="1" hangingPunct="1">
              <a:lnSpc>
                <a:spcPct val="90000"/>
              </a:lnSpc>
              <a:buFont typeface="Wingdings" pitchFamily="2" charset="2"/>
              <a:buChar char="§"/>
            </a:pPr>
            <a:r>
              <a:rPr lang="en-US" sz="1800" dirty="0" smtClean="0">
                <a:latin typeface="Arial" pitchFamily="34" charset="0"/>
                <a:cs typeface="Arial" pitchFamily="34" charset="0"/>
              </a:rPr>
              <a:t>Chapter 13 </a:t>
            </a:r>
            <a:r>
              <a:rPr lang="en-US" sz="1800" dirty="0">
                <a:latin typeface="Arial" pitchFamily="34" charset="0"/>
                <a:cs typeface="Arial" pitchFamily="34" charset="0"/>
              </a:rPr>
              <a:t>(Testing Policies, Administration, and </a:t>
            </a:r>
            <a:r>
              <a:rPr lang="en-US" sz="1800" dirty="0" smtClean="0">
                <a:latin typeface="Arial" pitchFamily="34" charset="0"/>
                <a:cs typeface="Arial" pitchFamily="34" charset="0"/>
              </a:rPr>
              <a:t>Security)</a:t>
            </a:r>
          </a:p>
          <a:p>
            <a:pPr lvl="1" eaLnBrk="1" hangingPunct="1">
              <a:lnSpc>
                <a:spcPct val="90000"/>
              </a:lnSpc>
              <a:buFont typeface="Wingdings" pitchFamily="2" charset="2"/>
              <a:buChar char="§"/>
            </a:pPr>
            <a:r>
              <a:rPr lang="en-US" sz="1800" dirty="0" smtClean="0">
                <a:latin typeface="Arial" pitchFamily="34" charset="0"/>
                <a:cs typeface="Arial" pitchFamily="34" charset="0"/>
              </a:rPr>
              <a:t>Test Irregularity and Test Security Concern Report forms (Appendix D)</a:t>
            </a:r>
          </a:p>
          <a:p>
            <a:pPr lvl="1" eaLnBrk="1" hangingPunct="1">
              <a:lnSpc>
                <a:spcPct val="90000"/>
              </a:lnSpc>
              <a:buFont typeface="Wingdings" pitchFamily="2" charset="2"/>
              <a:buChar char="§"/>
            </a:pPr>
            <a:r>
              <a:rPr lang="en-US" sz="1800" dirty="0" smtClean="0">
                <a:latin typeface="Arial" pitchFamily="34" charset="0"/>
                <a:cs typeface="Arial" pitchFamily="34" charset="0"/>
              </a:rPr>
              <a:t>Social Media or Unallowable Devices Concern Report form (Appendix D)</a:t>
            </a:r>
            <a:endParaRPr lang="en-US" sz="1800" dirty="0">
              <a:latin typeface="Arial" pitchFamily="34" charset="0"/>
              <a:cs typeface="Arial" pitchFamily="34" charset="0"/>
            </a:endParaRPr>
          </a:p>
        </p:txBody>
      </p:sp>
      <p:sp>
        <p:nvSpPr>
          <p:cNvPr id="4" name="TextBox 3"/>
          <p:cNvSpPr txBox="1"/>
          <p:nvPr/>
        </p:nvSpPr>
        <p:spPr>
          <a:xfrm>
            <a:off x="3331176" y="4924798"/>
            <a:ext cx="5867400" cy="660181"/>
          </a:xfrm>
          <a:prstGeom prst="rect">
            <a:avLst/>
          </a:prstGeom>
          <a:noFill/>
          <a:ln>
            <a:solidFill>
              <a:schemeClr val="tx1"/>
            </a:solidFill>
          </a:ln>
        </p:spPr>
        <p:txBody>
          <a:bodyPr wrap="square" rtlCol="0">
            <a:spAutoFit/>
          </a:bodyPr>
          <a:lstStyle/>
          <a:p>
            <a:pPr algn="ctr" eaLnBrk="1" hangingPunct="1">
              <a:lnSpc>
                <a:spcPct val="90000"/>
              </a:lnSpc>
              <a:buNone/>
            </a:pPr>
            <a:endParaRPr lang="en-US" sz="100" i="1" dirty="0">
              <a:latin typeface="Arial" pitchFamily="34" charset="0"/>
              <a:cs typeface="Arial" pitchFamily="34" charset="0"/>
            </a:endParaRPr>
          </a:p>
          <a:p>
            <a:pPr algn="ctr" eaLnBrk="1" hangingPunct="1">
              <a:lnSpc>
                <a:spcPct val="90000"/>
              </a:lnSpc>
              <a:buNone/>
            </a:pPr>
            <a:r>
              <a:rPr lang="en-US" dirty="0">
                <a:latin typeface="Arial" pitchFamily="34" charset="0"/>
                <a:cs typeface="Arial" pitchFamily="34" charset="0"/>
              </a:rPr>
              <a:t>References and resources are available via the web at </a:t>
            </a:r>
            <a:r>
              <a:rPr lang="en-US" b="1" dirty="0" smtClean="0">
                <a:solidFill>
                  <a:srgbClr val="FF0000"/>
                </a:solidFill>
                <a:latin typeface="Arial" pitchFamily="34" charset="0"/>
                <a:cs typeface="Arial" pitchFamily="34" charset="0"/>
                <a:hlinkClick r:id="rId3"/>
              </a:rPr>
              <a:t>www.doe.in.gov/assessment</a:t>
            </a:r>
            <a:r>
              <a:rPr lang="en-US" dirty="0" smtClean="0">
                <a:solidFill>
                  <a:srgbClr val="FF0000"/>
                </a:solidFill>
                <a:latin typeface="Arial" pitchFamily="34" charset="0"/>
                <a:cs typeface="Arial" pitchFamily="34" charset="0"/>
              </a:rPr>
              <a:t> </a:t>
            </a:r>
            <a:endParaRPr lang="en-US" dirty="0">
              <a:solidFill>
                <a:srgbClr val="FF0000"/>
              </a:solidFill>
              <a:latin typeface="Arial" pitchFamily="34" charset="0"/>
              <a:cs typeface="Arial" pitchFamily="34" charset="0"/>
            </a:endParaRPr>
          </a:p>
          <a:p>
            <a:pPr algn="ctr" eaLnBrk="1" hangingPunct="1">
              <a:lnSpc>
                <a:spcPct val="90000"/>
              </a:lnSpc>
              <a:buNone/>
            </a:pPr>
            <a:endParaRPr lang="en-US" sz="400"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pPr>
              <a:defRPr/>
            </a:pPr>
            <a:fld id="{3CDCE54A-B03C-4FDF-8CA6-08D488CC0A23}" type="slidenum">
              <a:rPr lang="en-US" smtClean="0"/>
              <a:pPr>
                <a:defRPr/>
              </a:pPr>
              <a:t>6</a:t>
            </a:fld>
            <a:endParaRPr lang="en-US" dirty="0"/>
          </a:p>
        </p:txBody>
      </p:sp>
    </p:spTree>
    <p:extLst>
      <p:ext uri="{BB962C8B-B14F-4D97-AF65-F5344CB8AC3E}">
        <p14:creationId xmlns:p14="http://schemas.microsoft.com/office/powerpoint/2010/main" val="1634009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752600" y="381000"/>
            <a:ext cx="8305800" cy="533400"/>
          </a:xfrm>
        </p:spPr>
        <p:txBody>
          <a:bodyPr>
            <a:normAutofit fontScale="90000"/>
          </a:bodyPr>
          <a:lstStyle/>
          <a:p>
            <a:pPr algn="ctr" eaLnBrk="1" hangingPunct="1"/>
            <a:r>
              <a:rPr lang="en-US" sz="4000" b="1" dirty="0">
                <a:latin typeface="Arial" pitchFamily="34" charset="0"/>
                <a:cs typeface="Arial" pitchFamily="34" charset="0"/>
              </a:rPr>
              <a:t>Before Testing</a:t>
            </a:r>
            <a:r>
              <a:rPr lang="en-US" sz="4000" b="1" dirty="0" smtClean="0">
                <a:latin typeface="Arial" pitchFamily="34" charset="0"/>
                <a:cs typeface="Arial" pitchFamily="34" charset="0"/>
              </a:rPr>
              <a:t>: Student Preparation</a:t>
            </a:r>
            <a:endParaRPr lang="en-US" sz="4000" b="1" dirty="0">
              <a:latin typeface="Arial" pitchFamily="34" charset="0"/>
              <a:cs typeface="Arial" pitchFamily="34" charset="0"/>
            </a:endParaRPr>
          </a:p>
        </p:txBody>
      </p:sp>
      <p:sp>
        <p:nvSpPr>
          <p:cNvPr id="10243" name="Rectangle 3"/>
          <p:cNvSpPr>
            <a:spLocks noGrp="1" noChangeArrowheads="1"/>
          </p:cNvSpPr>
          <p:nvPr>
            <p:ph idx="1"/>
          </p:nvPr>
        </p:nvSpPr>
        <p:spPr>
          <a:xfrm>
            <a:off x="1524000" y="1104900"/>
            <a:ext cx="8458200" cy="4800600"/>
          </a:xfrm>
        </p:spPr>
        <p:txBody>
          <a:bodyPr>
            <a:normAutofit/>
          </a:bodyPr>
          <a:lstStyle/>
          <a:p>
            <a:pPr lvl="1">
              <a:buNone/>
              <a:defRPr/>
            </a:pPr>
            <a:endParaRPr lang="en-US" sz="300" dirty="0">
              <a:solidFill>
                <a:schemeClr val="accent4"/>
              </a:solidFill>
              <a:latin typeface="Arial" pitchFamily="34" charset="0"/>
              <a:cs typeface="Arial" pitchFamily="34" charset="0"/>
            </a:endParaRPr>
          </a:p>
          <a:p>
            <a:pPr lvl="1">
              <a:buFont typeface="Arial" pitchFamily="34" charset="0"/>
              <a:buChar char="•"/>
              <a:defRPr/>
            </a:pPr>
            <a:r>
              <a:rPr lang="en-US" sz="2200" dirty="0">
                <a:latin typeface="Arial" pitchFamily="34" charset="0"/>
                <a:cs typeface="Arial" pitchFamily="34" charset="0"/>
              </a:rPr>
              <a:t>Prepare students by providing standards-based instruction and </a:t>
            </a:r>
            <a:r>
              <a:rPr lang="en-US" sz="2200" u="sng" dirty="0">
                <a:latin typeface="Arial" pitchFamily="34" charset="0"/>
                <a:cs typeface="Arial" pitchFamily="34" charset="0"/>
              </a:rPr>
              <a:t>using </a:t>
            </a:r>
            <a:r>
              <a:rPr lang="en-US" sz="2200" b="1" u="sng" dirty="0">
                <a:latin typeface="Arial" pitchFamily="34" charset="0"/>
                <a:cs typeface="Arial" pitchFamily="34" charset="0"/>
              </a:rPr>
              <a:t>ONLY</a:t>
            </a:r>
            <a:r>
              <a:rPr lang="en-US" sz="2200" u="sng" dirty="0">
                <a:latin typeface="Arial" pitchFamily="34" charset="0"/>
                <a:cs typeface="Arial" pitchFamily="34" charset="0"/>
              </a:rPr>
              <a:t> test items that have been </a:t>
            </a:r>
            <a:r>
              <a:rPr lang="en-US" sz="2200" i="1" u="sng" dirty="0" smtClean="0">
                <a:latin typeface="Arial" pitchFamily="34" charset="0"/>
                <a:cs typeface="Arial" pitchFamily="34" charset="0"/>
              </a:rPr>
              <a:t>released </a:t>
            </a:r>
            <a:r>
              <a:rPr lang="en-US" sz="2200" i="1" u="sng" dirty="0">
                <a:latin typeface="Arial" pitchFamily="34" charset="0"/>
                <a:cs typeface="Arial" pitchFamily="34" charset="0"/>
              </a:rPr>
              <a:t>by the IDOE</a:t>
            </a:r>
            <a:r>
              <a:rPr lang="en-US" sz="2200" i="1" dirty="0">
                <a:latin typeface="Arial" pitchFamily="34" charset="0"/>
                <a:cs typeface="Arial" pitchFamily="34" charset="0"/>
              </a:rPr>
              <a:t>. </a:t>
            </a:r>
          </a:p>
          <a:p>
            <a:pPr marL="457200" lvl="1" indent="0">
              <a:buNone/>
              <a:defRPr/>
            </a:pPr>
            <a:endParaRPr lang="en-US" sz="500" i="1" dirty="0">
              <a:latin typeface="Arial" pitchFamily="34" charset="0"/>
              <a:cs typeface="Arial" pitchFamily="34" charset="0"/>
            </a:endParaRPr>
          </a:p>
          <a:p>
            <a:pPr lvl="2">
              <a:buFont typeface="Wingdings" panose="05000000000000000000" pitchFamily="2" charset="2"/>
              <a:buChar char="§"/>
              <a:defRPr/>
            </a:pPr>
            <a:r>
              <a:rPr lang="en-US" dirty="0">
                <a:latin typeface="Arial" pitchFamily="34" charset="0"/>
                <a:cs typeface="Arial" pitchFamily="34" charset="0"/>
              </a:rPr>
              <a:t>Released = posted on the IDOE website</a:t>
            </a:r>
          </a:p>
          <a:p>
            <a:pPr lvl="1">
              <a:buFont typeface="Arial" pitchFamily="34" charset="0"/>
              <a:buChar char="•"/>
              <a:defRPr/>
            </a:pPr>
            <a:endParaRPr lang="en-US" sz="1200" dirty="0">
              <a:latin typeface="Arial" pitchFamily="34" charset="0"/>
              <a:cs typeface="Arial" pitchFamily="34" charset="0"/>
            </a:endParaRPr>
          </a:p>
          <a:p>
            <a:pPr lvl="1">
              <a:buFont typeface="Arial" pitchFamily="34" charset="0"/>
              <a:buChar char="•"/>
              <a:defRPr/>
            </a:pPr>
            <a:r>
              <a:rPr lang="en-US" sz="2200" dirty="0">
                <a:latin typeface="Arial" pitchFamily="34" charset="0"/>
                <a:cs typeface="Arial" pitchFamily="34" charset="0"/>
              </a:rPr>
              <a:t>Know and understand acceptable teacher practices, e.g.:</a:t>
            </a:r>
          </a:p>
          <a:p>
            <a:pPr lvl="2">
              <a:buFont typeface="Wingdings" pitchFamily="2" charset="2"/>
              <a:buChar char="ü"/>
              <a:defRPr/>
            </a:pPr>
            <a:r>
              <a:rPr lang="en-US" b="1" dirty="0">
                <a:latin typeface="Arial" pitchFamily="34" charset="0"/>
                <a:cs typeface="Arial" pitchFamily="34" charset="0"/>
              </a:rPr>
              <a:t>Do</a:t>
            </a:r>
            <a:r>
              <a:rPr lang="en-US" dirty="0">
                <a:solidFill>
                  <a:schemeClr val="accent4"/>
                </a:solidFill>
                <a:latin typeface="Arial" pitchFamily="34" charset="0"/>
                <a:cs typeface="Arial" pitchFamily="34" charset="0"/>
              </a:rPr>
              <a:t> </a:t>
            </a:r>
            <a:r>
              <a:rPr lang="en-US" dirty="0">
                <a:latin typeface="Arial" pitchFamily="34" charset="0"/>
                <a:cs typeface="Arial" pitchFamily="34" charset="0"/>
              </a:rPr>
              <a:t>– Practice appropriate test-taking strategies with students</a:t>
            </a:r>
          </a:p>
          <a:p>
            <a:pPr lvl="2">
              <a:buFont typeface="Wingdings" pitchFamily="2" charset="2"/>
              <a:buChar char="ü"/>
              <a:defRPr/>
            </a:pPr>
            <a:r>
              <a:rPr lang="en-US" b="1" dirty="0">
                <a:latin typeface="Arial" pitchFamily="34" charset="0"/>
                <a:cs typeface="Arial" pitchFamily="34" charset="0"/>
              </a:rPr>
              <a:t>Don’t</a:t>
            </a:r>
            <a:r>
              <a:rPr lang="en-US" dirty="0">
                <a:solidFill>
                  <a:schemeClr val="accent4"/>
                </a:solidFill>
                <a:latin typeface="Arial" pitchFamily="34" charset="0"/>
                <a:cs typeface="Arial" pitchFamily="34" charset="0"/>
              </a:rPr>
              <a:t> </a:t>
            </a:r>
            <a:r>
              <a:rPr lang="en-US" dirty="0">
                <a:latin typeface="Arial" pitchFamily="34" charset="0"/>
                <a:cs typeface="Arial" pitchFamily="34" charset="0"/>
              </a:rPr>
              <a:t>– Develop and use </a:t>
            </a:r>
            <a:r>
              <a:rPr lang="en-US" b="1" dirty="0">
                <a:latin typeface="Arial" pitchFamily="34" charset="0"/>
                <a:cs typeface="Arial" pitchFamily="34" charset="0"/>
              </a:rPr>
              <a:t>elaborate review materials</a:t>
            </a:r>
            <a:endParaRPr lang="en-US" i="1" dirty="0">
              <a:latin typeface="Arial" pitchFamily="34" charset="0"/>
              <a:cs typeface="Arial" pitchFamily="34" charset="0"/>
            </a:endParaRPr>
          </a:p>
          <a:p>
            <a:pPr lvl="2">
              <a:buFont typeface="Wingdings" pitchFamily="2" charset="2"/>
              <a:buChar char="ü"/>
              <a:defRPr/>
            </a:pPr>
            <a:endParaRPr lang="en-US" sz="1800" b="1" dirty="0">
              <a:latin typeface="Arial" pitchFamily="34" charset="0"/>
              <a:cs typeface="Arial" pitchFamily="34" charset="0"/>
            </a:endParaRPr>
          </a:p>
          <a:p>
            <a:pPr lvl="1">
              <a:buNone/>
              <a:defRPr/>
            </a:pPr>
            <a:endParaRPr lang="en-US" sz="1050" dirty="0">
              <a:latin typeface="Arial" pitchFamily="34" charset="0"/>
              <a:cs typeface="Arial" pitchFamily="34" charset="0"/>
            </a:endParaRPr>
          </a:p>
          <a:p>
            <a:pPr lvl="1">
              <a:buNone/>
              <a:defRPr/>
            </a:pPr>
            <a:endParaRPr lang="en-US" sz="300" dirty="0">
              <a:latin typeface="Arial" pitchFamily="34" charset="0"/>
              <a:cs typeface="Arial" pitchFamily="34" charset="0"/>
            </a:endParaRPr>
          </a:p>
          <a:p>
            <a:pPr marL="457200" lvl="1" indent="0">
              <a:buNone/>
              <a:defRPr/>
            </a:pPr>
            <a:endParaRPr lang="en-US" sz="2200" dirty="0">
              <a:latin typeface="Arial" pitchFamily="34" charset="0"/>
              <a:cs typeface="Arial" pitchFamily="34" charset="0"/>
            </a:endParaRPr>
          </a:p>
          <a:p>
            <a:pPr eaLnBrk="1" hangingPunct="1">
              <a:lnSpc>
                <a:spcPct val="90000"/>
              </a:lnSpc>
              <a:buNone/>
            </a:pPr>
            <a:endParaRPr lang="en-US" sz="2400" dirty="0">
              <a:latin typeface="Arial" pitchFamily="34" charset="0"/>
              <a:cs typeface="Arial" pitchFamily="34" charset="0"/>
            </a:endParaRPr>
          </a:p>
          <a:p>
            <a:pPr eaLnBrk="1" hangingPunct="1">
              <a:lnSpc>
                <a:spcPct val="90000"/>
              </a:lnSpc>
              <a:buNone/>
            </a:pPr>
            <a:endParaRPr lang="en-US" sz="2400" dirty="0">
              <a:latin typeface="Arial" pitchFamily="34" charset="0"/>
              <a:cs typeface="Arial" pitchFamily="34" charset="0"/>
            </a:endParaRPr>
          </a:p>
          <a:p>
            <a:pPr eaLnBrk="1" hangingPunct="1">
              <a:lnSpc>
                <a:spcPct val="90000"/>
              </a:lnSpc>
              <a:buNone/>
            </a:pPr>
            <a:endParaRPr lang="en-US" sz="1000" dirty="0">
              <a:latin typeface="Arial" pitchFamily="34" charset="0"/>
              <a:cs typeface="Arial" pitchFamily="34" charset="0"/>
            </a:endParaRPr>
          </a:p>
        </p:txBody>
      </p:sp>
      <p:sp>
        <p:nvSpPr>
          <p:cNvPr id="7" name="Slide Number Placeholder 6"/>
          <p:cNvSpPr>
            <a:spLocks noGrp="1"/>
          </p:cNvSpPr>
          <p:nvPr>
            <p:ph type="sldNum" sz="quarter" idx="12"/>
          </p:nvPr>
        </p:nvSpPr>
        <p:spPr/>
        <p:txBody>
          <a:bodyPr/>
          <a:lstStyle/>
          <a:p>
            <a:pPr>
              <a:defRPr/>
            </a:pPr>
            <a:fld id="{3CDCE54A-B03C-4FDF-8CA6-08D488CC0A23}" type="slidenum">
              <a:rPr lang="en-US" smtClean="0"/>
              <a:pPr>
                <a:defRPr/>
              </a:pPr>
              <a:t>7</a:t>
            </a:fld>
            <a:endParaRPr lang="en-US" dirty="0"/>
          </a:p>
        </p:txBody>
      </p:sp>
      <p:sp>
        <p:nvSpPr>
          <p:cNvPr id="9" name="TextBox 8"/>
          <p:cNvSpPr txBox="1"/>
          <p:nvPr/>
        </p:nvSpPr>
        <p:spPr>
          <a:xfrm>
            <a:off x="2005825" y="4335522"/>
            <a:ext cx="7924800" cy="923330"/>
          </a:xfrm>
          <a:prstGeom prst="rect">
            <a:avLst/>
          </a:prstGeom>
          <a:noFill/>
          <a:ln>
            <a:solidFill>
              <a:schemeClr val="tx1"/>
            </a:solidFill>
          </a:ln>
        </p:spPr>
        <p:txBody>
          <a:bodyPr wrap="square" rtlCol="0">
            <a:spAutoFit/>
          </a:bodyPr>
          <a:lstStyle/>
          <a:p>
            <a:pPr algn="ctr" eaLnBrk="1" hangingPunct="1">
              <a:lnSpc>
                <a:spcPct val="90000"/>
              </a:lnSpc>
              <a:buNone/>
            </a:pPr>
            <a:endParaRPr lang="en-US" sz="300" i="1" dirty="0">
              <a:latin typeface="Arial" pitchFamily="34" charset="0"/>
              <a:cs typeface="Arial" pitchFamily="34" charset="0"/>
            </a:endParaRPr>
          </a:p>
          <a:p>
            <a:pPr algn="ctr" eaLnBrk="1" hangingPunct="1">
              <a:lnSpc>
                <a:spcPct val="90000"/>
              </a:lnSpc>
              <a:buNone/>
            </a:pPr>
            <a:r>
              <a:rPr lang="en-US" b="1" i="1" dirty="0">
                <a:latin typeface="Arial" pitchFamily="34" charset="0"/>
                <a:cs typeface="Arial" pitchFamily="34" charset="0"/>
              </a:rPr>
              <a:t>Per Chapter </a:t>
            </a:r>
            <a:r>
              <a:rPr lang="en-US" b="1" i="1" dirty="0" smtClean="0">
                <a:latin typeface="Arial" pitchFamily="34" charset="0"/>
                <a:cs typeface="Arial" pitchFamily="34" charset="0"/>
              </a:rPr>
              <a:t>13 </a:t>
            </a:r>
            <a:r>
              <a:rPr lang="en-US" b="1" i="1" dirty="0">
                <a:latin typeface="Arial" pitchFamily="34" charset="0"/>
                <a:cs typeface="Arial" pitchFamily="34" charset="0"/>
              </a:rPr>
              <a:t>of the </a:t>
            </a:r>
            <a:r>
              <a:rPr lang="en-US" b="1" i="1" dirty="0" smtClean="0">
                <a:latin typeface="Arial" pitchFamily="34" charset="0"/>
                <a:cs typeface="Arial" pitchFamily="34" charset="0"/>
              </a:rPr>
              <a:t>2017-18 </a:t>
            </a:r>
            <a:r>
              <a:rPr lang="en-US" b="1" i="1" dirty="0">
                <a:latin typeface="Arial" pitchFamily="34" charset="0"/>
                <a:cs typeface="Arial" pitchFamily="34" charset="0"/>
              </a:rPr>
              <a:t>Indiana Assessment Program Manual, all test preparation materials must be reviewed and approved by the CTC or </a:t>
            </a:r>
            <a:r>
              <a:rPr lang="en-US" b="1" i="1" dirty="0" smtClean="0">
                <a:latin typeface="Arial" pitchFamily="34" charset="0"/>
                <a:cs typeface="Arial" pitchFamily="34" charset="0"/>
              </a:rPr>
              <a:t>a designee </a:t>
            </a:r>
            <a:r>
              <a:rPr lang="en-US" b="1" i="1" dirty="0">
                <a:latin typeface="Arial" pitchFamily="34" charset="0"/>
                <a:cs typeface="Arial" pitchFamily="34" charset="0"/>
              </a:rPr>
              <a:t>prior to use by teachers </a:t>
            </a:r>
            <a:r>
              <a:rPr lang="en-US" b="1" i="1" dirty="0" smtClean="0">
                <a:latin typeface="Arial" pitchFamily="34" charset="0"/>
                <a:cs typeface="Arial" pitchFamily="34" charset="0"/>
              </a:rPr>
              <a:t>with </a:t>
            </a:r>
            <a:r>
              <a:rPr lang="en-US" b="1" i="1" dirty="0">
                <a:latin typeface="Arial" pitchFamily="34" charset="0"/>
                <a:cs typeface="Arial" pitchFamily="34" charset="0"/>
              </a:rPr>
              <a:t>students.</a:t>
            </a:r>
          </a:p>
          <a:p>
            <a:pPr algn="ctr" eaLnBrk="1" hangingPunct="1">
              <a:lnSpc>
                <a:spcPct val="90000"/>
              </a:lnSpc>
              <a:buNone/>
            </a:pPr>
            <a:endParaRPr lang="en-US" sz="300" b="1" dirty="0">
              <a:latin typeface="Arial" pitchFamily="34" charset="0"/>
              <a:cs typeface="Arial" pitchFamily="34" charset="0"/>
            </a:endParaRPr>
          </a:p>
        </p:txBody>
      </p:sp>
    </p:spTree>
    <p:extLst>
      <p:ext uri="{BB962C8B-B14F-4D97-AF65-F5344CB8AC3E}">
        <p14:creationId xmlns:p14="http://schemas.microsoft.com/office/powerpoint/2010/main" val="2899887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255395" y="403861"/>
            <a:ext cx="9681210" cy="533400"/>
          </a:xfrm>
        </p:spPr>
        <p:txBody>
          <a:bodyPr>
            <a:normAutofit fontScale="90000"/>
          </a:bodyPr>
          <a:lstStyle/>
          <a:p>
            <a:pPr algn="ctr" eaLnBrk="1" hangingPunct="1"/>
            <a:r>
              <a:rPr lang="en-US" sz="4000" b="1" dirty="0">
                <a:latin typeface="Arial" pitchFamily="34" charset="0"/>
                <a:cs typeface="Arial" pitchFamily="34" charset="0"/>
              </a:rPr>
              <a:t>Before Testing: </a:t>
            </a:r>
            <a:r>
              <a:rPr lang="en-US" sz="4000" b="1" dirty="0" smtClean="0">
                <a:latin typeface="Arial" pitchFamily="34" charset="0"/>
                <a:cs typeface="Arial" pitchFamily="34" charset="0"/>
              </a:rPr>
              <a:t>Student Preparation (cont.)</a:t>
            </a:r>
            <a:endParaRPr lang="en-US" sz="4000" b="1" dirty="0">
              <a:latin typeface="Arial" pitchFamily="34" charset="0"/>
              <a:cs typeface="Arial" pitchFamily="34" charset="0"/>
            </a:endParaRPr>
          </a:p>
        </p:txBody>
      </p:sp>
      <p:sp>
        <p:nvSpPr>
          <p:cNvPr id="10243" name="Rectangle 3"/>
          <p:cNvSpPr>
            <a:spLocks noGrp="1" noChangeArrowheads="1"/>
          </p:cNvSpPr>
          <p:nvPr>
            <p:ph idx="1"/>
          </p:nvPr>
        </p:nvSpPr>
        <p:spPr>
          <a:xfrm>
            <a:off x="1752600" y="990600"/>
            <a:ext cx="8686800" cy="5257800"/>
          </a:xfrm>
        </p:spPr>
        <p:txBody>
          <a:bodyPr>
            <a:normAutofit/>
          </a:bodyPr>
          <a:lstStyle/>
          <a:p>
            <a:pPr lvl="1">
              <a:buNone/>
              <a:defRPr/>
            </a:pPr>
            <a:endParaRPr lang="en-US" sz="300" dirty="0">
              <a:solidFill>
                <a:schemeClr val="accent4"/>
              </a:solidFill>
              <a:latin typeface="Arial" pitchFamily="34" charset="0"/>
              <a:cs typeface="Arial" pitchFamily="34" charset="0"/>
            </a:endParaRPr>
          </a:p>
          <a:p>
            <a:pPr lvl="2">
              <a:buFont typeface="Wingdings" pitchFamily="2" charset="2"/>
              <a:buChar char="ü"/>
              <a:defRPr/>
            </a:pPr>
            <a:endParaRPr lang="en-US" sz="1800" b="1" dirty="0">
              <a:latin typeface="Arial" pitchFamily="34" charset="0"/>
              <a:cs typeface="Arial" pitchFamily="34" charset="0"/>
            </a:endParaRPr>
          </a:p>
          <a:p>
            <a:pPr lvl="1">
              <a:buNone/>
              <a:defRPr/>
            </a:pPr>
            <a:endParaRPr lang="en-US" sz="1050" dirty="0">
              <a:latin typeface="Arial" pitchFamily="34" charset="0"/>
              <a:cs typeface="Arial" pitchFamily="34" charset="0"/>
            </a:endParaRPr>
          </a:p>
          <a:p>
            <a:pPr lvl="1">
              <a:buNone/>
              <a:defRPr/>
            </a:pPr>
            <a:endParaRPr lang="en-US" sz="300" dirty="0">
              <a:latin typeface="Arial" pitchFamily="34" charset="0"/>
              <a:cs typeface="Arial" pitchFamily="34" charset="0"/>
            </a:endParaRPr>
          </a:p>
          <a:p>
            <a:pPr lvl="1">
              <a:buFont typeface="Arial" pitchFamily="34" charset="0"/>
              <a:buChar char="•"/>
              <a:defRPr/>
            </a:pPr>
            <a:endParaRPr lang="en-US" sz="2200" dirty="0">
              <a:latin typeface="Arial" pitchFamily="34" charset="0"/>
              <a:cs typeface="Arial" pitchFamily="34" charset="0"/>
            </a:endParaRPr>
          </a:p>
          <a:p>
            <a:pPr eaLnBrk="1" hangingPunct="1">
              <a:lnSpc>
                <a:spcPct val="90000"/>
              </a:lnSpc>
              <a:buNone/>
            </a:pPr>
            <a:endParaRPr lang="en-US" sz="2400" dirty="0">
              <a:latin typeface="Arial" pitchFamily="34" charset="0"/>
              <a:cs typeface="Arial" pitchFamily="34" charset="0"/>
            </a:endParaRPr>
          </a:p>
          <a:p>
            <a:pPr eaLnBrk="1" hangingPunct="1">
              <a:lnSpc>
                <a:spcPct val="90000"/>
              </a:lnSpc>
              <a:buNone/>
            </a:pPr>
            <a:endParaRPr lang="en-US" sz="2400" dirty="0">
              <a:latin typeface="Arial" pitchFamily="34" charset="0"/>
              <a:cs typeface="Arial" pitchFamily="34" charset="0"/>
            </a:endParaRPr>
          </a:p>
          <a:p>
            <a:pPr eaLnBrk="1" hangingPunct="1">
              <a:lnSpc>
                <a:spcPct val="90000"/>
              </a:lnSpc>
              <a:buNone/>
            </a:pPr>
            <a:endParaRPr lang="en-US" sz="1000" dirty="0">
              <a:latin typeface="Arial" pitchFamily="34" charset="0"/>
              <a:cs typeface="Arial" pitchFamily="34" charset="0"/>
            </a:endParaRPr>
          </a:p>
        </p:txBody>
      </p:sp>
      <p:sp>
        <p:nvSpPr>
          <p:cNvPr id="7" name="Slide Number Placeholder 6"/>
          <p:cNvSpPr>
            <a:spLocks noGrp="1"/>
          </p:cNvSpPr>
          <p:nvPr>
            <p:ph type="sldNum" sz="quarter" idx="12"/>
          </p:nvPr>
        </p:nvSpPr>
        <p:spPr/>
        <p:txBody>
          <a:bodyPr/>
          <a:lstStyle/>
          <a:p>
            <a:pPr>
              <a:defRPr/>
            </a:pPr>
            <a:fld id="{3CDCE54A-B03C-4FDF-8CA6-08D488CC0A23}" type="slidenum">
              <a:rPr lang="en-US" smtClean="0"/>
              <a:pPr>
                <a:defRPr/>
              </a:pPr>
              <a:t>8</a:t>
            </a:fld>
            <a:endParaRPr lang="en-US" dirty="0"/>
          </a:p>
        </p:txBody>
      </p:sp>
      <p:sp>
        <p:nvSpPr>
          <p:cNvPr id="8" name="TextBox 7"/>
          <p:cNvSpPr txBox="1"/>
          <p:nvPr/>
        </p:nvSpPr>
        <p:spPr>
          <a:xfrm>
            <a:off x="1752600" y="1072649"/>
            <a:ext cx="8382000" cy="5093702"/>
          </a:xfrm>
          <a:prstGeom prst="rect">
            <a:avLst/>
          </a:prstGeom>
          <a:noFill/>
          <a:ln>
            <a:solidFill>
              <a:schemeClr val="tx1"/>
            </a:solidFill>
          </a:ln>
        </p:spPr>
        <p:txBody>
          <a:bodyPr wrap="square" rtlCol="0">
            <a:spAutoFit/>
          </a:bodyPr>
          <a:lstStyle/>
          <a:p>
            <a:pPr marL="514350" lvl="1" indent="-342900">
              <a:buFont typeface="Wingdings" panose="05000000000000000000" pitchFamily="2" charset="2"/>
              <a:buChar char="Ø"/>
              <a:defRPr/>
            </a:pPr>
            <a:r>
              <a:rPr lang="en-US" sz="2000" dirty="0">
                <a:latin typeface="Arial" pitchFamily="34" charset="0"/>
                <a:cs typeface="Arial" pitchFamily="34" charset="0"/>
              </a:rPr>
              <a:t>Teachers should not use elaborate review </a:t>
            </a:r>
            <a:r>
              <a:rPr lang="en-US" sz="2000" dirty="0" smtClean="0">
                <a:latin typeface="Arial" pitchFamily="34" charset="0"/>
                <a:cs typeface="Arial" pitchFamily="34" charset="0"/>
              </a:rPr>
              <a:t>materials (especially just before testing begins). Instead, teachers </a:t>
            </a:r>
            <a:r>
              <a:rPr lang="en-US" sz="2000" dirty="0">
                <a:latin typeface="Arial" pitchFamily="34" charset="0"/>
                <a:cs typeface="Arial" pitchFamily="34" charset="0"/>
              </a:rPr>
              <a:t>need to be good consumers of practice </a:t>
            </a:r>
            <a:r>
              <a:rPr lang="en-US" sz="2000" dirty="0" smtClean="0">
                <a:latin typeface="Arial" pitchFamily="34" charset="0"/>
                <a:cs typeface="Arial" pitchFamily="34" charset="0"/>
              </a:rPr>
              <a:t>items and incorporate practice throughout the school year, </a:t>
            </a:r>
            <a:r>
              <a:rPr lang="en-US" sz="2000" dirty="0">
                <a:latin typeface="Arial" pitchFamily="34" charset="0"/>
                <a:cs typeface="Arial" pitchFamily="34" charset="0"/>
              </a:rPr>
              <a:t>making sure the items used truly align to </a:t>
            </a:r>
            <a:r>
              <a:rPr lang="en-US" sz="2000" dirty="0" smtClean="0">
                <a:latin typeface="Arial" pitchFamily="34" charset="0"/>
                <a:cs typeface="Arial" pitchFamily="34" charset="0"/>
              </a:rPr>
              <a:t>standards.</a:t>
            </a:r>
            <a:endParaRPr lang="en-US" sz="2000" dirty="0">
              <a:latin typeface="Arial" pitchFamily="34" charset="0"/>
              <a:cs typeface="Arial" pitchFamily="34" charset="0"/>
            </a:endParaRPr>
          </a:p>
          <a:p>
            <a:pPr lvl="1">
              <a:buNone/>
              <a:defRPr/>
            </a:pPr>
            <a:endParaRPr lang="en-US" sz="600" b="1" i="1" dirty="0">
              <a:latin typeface="Arial" pitchFamily="34" charset="0"/>
              <a:cs typeface="Arial" pitchFamily="34" charset="0"/>
            </a:endParaRPr>
          </a:p>
          <a:p>
            <a:pPr lvl="1">
              <a:buNone/>
              <a:defRPr/>
            </a:pPr>
            <a:r>
              <a:rPr lang="en-US" sz="2000" i="1" dirty="0">
                <a:latin typeface="Arial" pitchFamily="34" charset="0"/>
                <a:cs typeface="Arial" pitchFamily="34" charset="0"/>
              </a:rPr>
              <a:t>Examples of elaborate </a:t>
            </a:r>
            <a:r>
              <a:rPr lang="en-US" sz="2000" i="1" dirty="0" smtClean="0">
                <a:latin typeface="Arial" pitchFamily="34" charset="0"/>
                <a:cs typeface="Arial" pitchFamily="34" charset="0"/>
              </a:rPr>
              <a:t>or inappropriate review materials/practices </a:t>
            </a:r>
            <a:r>
              <a:rPr lang="en-US" sz="2000" i="1" dirty="0">
                <a:latin typeface="Arial" pitchFamily="34" charset="0"/>
                <a:cs typeface="Arial" pitchFamily="34" charset="0"/>
              </a:rPr>
              <a:t>include</a:t>
            </a:r>
            <a:r>
              <a:rPr lang="en-US" sz="2000" i="1" dirty="0" smtClean="0">
                <a:latin typeface="Arial" pitchFamily="34" charset="0"/>
                <a:cs typeface="Arial" pitchFamily="34" charset="0"/>
              </a:rPr>
              <a:t>:</a:t>
            </a:r>
          </a:p>
          <a:p>
            <a:pPr lvl="1">
              <a:buNone/>
              <a:defRPr/>
            </a:pPr>
            <a:endParaRPr lang="en-US" sz="600" i="1" dirty="0">
              <a:latin typeface="Arial" pitchFamily="34" charset="0"/>
              <a:cs typeface="Arial" pitchFamily="34" charset="0"/>
            </a:endParaRPr>
          </a:p>
          <a:p>
            <a:pPr lvl="1">
              <a:buNone/>
              <a:defRPr/>
            </a:pPr>
            <a:endParaRPr lang="en-US" sz="300" i="1" dirty="0">
              <a:latin typeface="Arial" pitchFamily="34" charset="0"/>
              <a:cs typeface="Arial" pitchFamily="34" charset="0"/>
            </a:endParaRPr>
          </a:p>
          <a:p>
            <a:pPr marL="627063" lvl="1" indent="-169863">
              <a:buFont typeface="Arial" pitchFamily="34" charset="0"/>
              <a:buChar char="•"/>
              <a:defRPr/>
            </a:pPr>
            <a:r>
              <a:rPr lang="en-US" dirty="0" smtClean="0">
                <a:latin typeface="Arial" panose="020B0604020202020204" pitchFamily="34" charset="0"/>
                <a:cs typeface="Arial" panose="020B0604020202020204" pitchFamily="34" charset="0"/>
              </a:rPr>
              <a:t>A </a:t>
            </a:r>
            <a:r>
              <a:rPr lang="en-US" dirty="0">
                <a:latin typeface="Arial" panose="020B0604020202020204" pitchFamily="34" charset="0"/>
                <a:cs typeface="Arial" panose="020B0604020202020204" pitchFamily="34" charset="0"/>
              </a:rPr>
              <a:t>large packet of review items that takes a significant time away from daily </a:t>
            </a:r>
            <a:r>
              <a:rPr lang="en-US" dirty="0" smtClean="0">
                <a:latin typeface="Arial" panose="020B0604020202020204" pitchFamily="34" charset="0"/>
                <a:cs typeface="Arial" panose="020B0604020202020204" pitchFamily="34" charset="0"/>
              </a:rPr>
              <a:t> </a:t>
            </a:r>
          </a:p>
          <a:p>
            <a:pPr lvl="1">
              <a:defRPr/>
            </a:pPr>
            <a:r>
              <a:rPr lang="en-US" dirty="0" smtClean="0">
                <a:latin typeface="Arial" panose="020B0604020202020204" pitchFamily="34" charset="0"/>
                <a:cs typeface="Arial" panose="020B0604020202020204" pitchFamily="34" charset="0"/>
              </a:rPr>
              <a:t>   classroom </a:t>
            </a:r>
            <a:r>
              <a:rPr lang="en-US" dirty="0">
                <a:latin typeface="Arial" panose="020B0604020202020204" pitchFamily="34" charset="0"/>
                <a:cs typeface="Arial" panose="020B0604020202020204" pitchFamily="34" charset="0"/>
              </a:rPr>
              <a:t>instruction or that is used during Test Prep Sessions/Clubs    </a:t>
            </a:r>
            <a:r>
              <a:rPr lang="en-US" dirty="0" smtClean="0">
                <a:latin typeface="Arial" panose="020B0604020202020204" pitchFamily="34" charset="0"/>
                <a:cs typeface="Arial" panose="020B0604020202020204" pitchFamily="34" charset="0"/>
              </a:rPr>
              <a:t> </a:t>
            </a:r>
          </a:p>
          <a:p>
            <a:pPr lvl="1">
              <a:defRPr/>
            </a:pP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outside </a:t>
            </a:r>
            <a:r>
              <a:rPr lang="en-US" dirty="0">
                <a:latin typeface="Arial" panose="020B0604020202020204" pitchFamily="34" charset="0"/>
                <a:cs typeface="Arial" panose="020B0604020202020204" pitchFamily="34" charset="0"/>
              </a:rPr>
              <a:t>of school hours (before or after school) just prior to testing</a:t>
            </a:r>
            <a:r>
              <a:rPr lang="en-US" dirty="0" smtClean="0">
                <a:latin typeface="Arial" pitchFamily="34" charset="0"/>
                <a:cs typeface="Arial" pitchFamily="34" charset="0"/>
              </a:rPr>
              <a:t>  </a:t>
            </a:r>
            <a:endParaRPr lang="en-US" dirty="0">
              <a:latin typeface="Arial" pitchFamily="34" charset="0"/>
              <a:cs typeface="Arial" pitchFamily="34" charset="0"/>
            </a:endParaRPr>
          </a:p>
          <a:p>
            <a:pPr marL="627063" lvl="1" indent="-169863">
              <a:buFont typeface="Arial" pitchFamily="34" charset="0"/>
              <a:buChar char="•"/>
              <a:defRPr/>
            </a:pPr>
            <a:r>
              <a:rPr lang="en-US" dirty="0" smtClean="0">
                <a:latin typeface="Arial" pitchFamily="34" charset="0"/>
                <a:cs typeface="Arial" pitchFamily="34" charset="0"/>
              </a:rPr>
              <a:t>Reviewing </a:t>
            </a:r>
            <a:r>
              <a:rPr lang="en-US" dirty="0">
                <a:latin typeface="Arial" pitchFamily="34" charset="0"/>
                <a:cs typeface="Arial" pitchFamily="34" charset="0"/>
              </a:rPr>
              <a:t>items that mirror actual test items</a:t>
            </a:r>
          </a:p>
          <a:p>
            <a:pPr lvl="1">
              <a:defRPr/>
            </a:pPr>
            <a:r>
              <a:rPr lang="en-US" sz="300" dirty="0">
                <a:latin typeface="Arial" pitchFamily="34" charset="0"/>
                <a:cs typeface="Arial" pitchFamily="34" charset="0"/>
              </a:rPr>
              <a:t>  </a:t>
            </a:r>
          </a:p>
          <a:p>
            <a:pPr marL="509588" lvl="1" indent="-52388">
              <a:buFont typeface="Arial" pitchFamily="34" charset="0"/>
              <a:buChar char="•"/>
              <a:defRPr/>
            </a:pPr>
            <a:r>
              <a:rPr lang="en-US" sz="1600" dirty="0">
                <a:latin typeface="Arial" pitchFamily="34" charset="0"/>
                <a:cs typeface="Arial" pitchFamily="34" charset="0"/>
              </a:rPr>
              <a:t>  </a:t>
            </a:r>
            <a:r>
              <a:rPr lang="en-US" dirty="0">
                <a:latin typeface="Arial" pitchFamily="34" charset="0"/>
                <a:cs typeface="Arial" pitchFamily="34" charset="0"/>
              </a:rPr>
              <a:t>Drilling students on items from a review booklet that accompanies the </a:t>
            </a:r>
            <a:r>
              <a:rPr lang="en-US" dirty="0" smtClean="0">
                <a:latin typeface="Arial" pitchFamily="34" charset="0"/>
                <a:cs typeface="Arial" pitchFamily="34" charset="0"/>
              </a:rPr>
              <a:t>  </a:t>
            </a:r>
          </a:p>
          <a:p>
            <a:pPr lvl="1">
              <a:defRPr/>
            </a:pPr>
            <a:r>
              <a:rPr lang="en-US" dirty="0" smtClean="0">
                <a:latin typeface="Arial" pitchFamily="34" charset="0"/>
                <a:cs typeface="Arial" pitchFamily="34" charset="0"/>
              </a:rPr>
              <a:t>   textbook </a:t>
            </a:r>
            <a:r>
              <a:rPr lang="en-US" dirty="0">
                <a:latin typeface="Arial" pitchFamily="34" charset="0"/>
                <a:cs typeface="Arial" pitchFamily="34" charset="0"/>
              </a:rPr>
              <a:t>or digital </a:t>
            </a:r>
            <a:r>
              <a:rPr lang="en-US" dirty="0" smtClean="0">
                <a:latin typeface="Arial" pitchFamily="34" charset="0"/>
                <a:cs typeface="Arial" pitchFamily="34" charset="0"/>
              </a:rPr>
              <a:t>curriculum—again teachers </a:t>
            </a:r>
            <a:r>
              <a:rPr lang="en-US" dirty="0">
                <a:latin typeface="Arial" pitchFamily="34" charset="0"/>
                <a:cs typeface="Arial" pitchFamily="34" charset="0"/>
              </a:rPr>
              <a:t>need to use best </a:t>
            </a:r>
            <a:r>
              <a:rPr lang="en-US" dirty="0" smtClean="0">
                <a:latin typeface="Arial" pitchFamily="34" charset="0"/>
                <a:cs typeface="Arial" pitchFamily="34" charset="0"/>
              </a:rPr>
              <a:t>practice  </a:t>
            </a:r>
          </a:p>
          <a:p>
            <a:pPr lvl="1">
              <a:defRPr/>
            </a:pPr>
            <a:r>
              <a:rPr lang="en-US" dirty="0">
                <a:latin typeface="Arial" pitchFamily="34" charset="0"/>
                <a:cs typeface="Arial" pitchFamily="34" charset="0"/>
              </a:rPr>
              <a:t> </a:t>
            </a:r>
            <a:r>
              <a:rPr lang="en-US" dirty="0" smtClean="0">
                <a:latin typeface="Arial" pitchFamily="34" charset="0"/>
                <a:cs typeface="Arial" pitchFamily="34" charset="0"/>
              </a:rPr>
              <a:t>  with these </a:t>
            </a:r>
            <a:r>
              <a:rPr lang="en-US" dirty="0">
                <a:latin typeface="Arial" pitchFamily="34" charset="0"/>
                <a:cs typeface="Arial" pitchFamily="34" charset="0"/>
              </a:rPr>
              <a:t>materials</a:t>
            </a:r>
          </a:p>
          <a:p>
            <a:pPr lvl="1">
              <a:defRPr/>
            </a:pPr>
            <a:endParaRPr lang="en-US" sz="200" dirty="0">
              <a:latin typeface="Arial" pitchFamily="34" charset="0"/>
              <a:cs typeface="Arial" pitchFamily="34" charset="0"/>
            </a:endParaRPr>
          </a:p>
          <a:p>
            <a:pPr lvl="2">
              <a:buFont typeface="Wingdings" pitchFamily="2" charset="2"/>
              <a:buChar char="§"/>
              <a:defRPr/>
            </a:pPr>
            <a:r>
              <a:rPr lang="en-US" sz="1600" dirty="0">
                <a:latin typeface="Arial" pitchFamily="34" charset="0"/>
                <a:cs typeface="Arial" pitchFamily="34" charset="0"/>
              </a:rPr>
              <a:t>  C</a:t>
            </a:r>
            <a:r>
              <a:rPr lang="en-US" sz="1600" dirty="0" smtClean="0">
                <a:latin typeface="Arial" pitchFamily="34" charset="0"/>
                <a:cs typeface="Arial" pitchFamily="34" charset="0"/>
              </a:rPr>
              <a:t>heck </a:t>
            </a:r>
            <a:r>
              <a:rPr lang="en-US" sz="1600" dirty="0">
                <a:latin typeface="Arial" pitchFamily="34" charset="0"/>
                <a:cs typeface="Arial" pitchFamily="34" charset="0"/>
              </a:rPr>
              <a:t>for </a:t>
            </a:r>
            <a:r>
              <a:rPr lang="en-US" sz="1600" dirty="0" smtClean="0">
                <a:latin typeface="Arial" pitchFamily="34" charset="0"/>
                <a:cs typeface="Arial" pitchFamily="34" charset="0"/>
              </a:rPr>
              <a:t>items and resources that have alignment to standards, </a:t>
            </a:r>
            <a:r>
              <a:rPr lang="en-US" sz="1600" dirty="0">
                <a:latin typeface="Arial" pitchFamily="34" charset="0"/>
                <a:cs typeface="Arial" pitchFamily="34" charset="0"/>
              </a:rPr>
              <a:t>etc.</a:t>
            </a:r>
          </a:p>
          <a:p>
            <a:pPr lvl="2">
              <a:defRPr/>
            </a:pPr>
            <a:r>
              <a:rPr lang="en-US" sz="300" dirty="0">
                <a:latin typeface="Arial" pitchFamily="34" charset="0"/>
                <a:cs typeface="Arial" pitchFamily="34" charset="0"/>
              </a:rPr>
              <a:t> </a:t>
            </a:r>
          </a:p>
          <a:p>
            <a:pPr lvl="2">
              <a:buFont typeface="Wingdings" pitchFamily="2" charset="2"/>
              <a:buChar char="§"/>
              <a:defRPr/>
            </a:pPr>
            <a:r>
              <a:rPr lang="en-US" dirty="0">
                <a:latin typeface="Arial" pitchFamily="34" charset="0"/>
                <a:cs typeface="Arial" pitchFamily="34" charset="0"/>
              </a:rPr>
              <a:t>  </a:t>
            </a:r>
            <a:r>
              <a:rPr lang="en-US" sz="1600" dirty="0">
                <a:latin typeface="Arial" pitchFamily="34" charset="0"/>
                <a:cs typeface="Arial" pitchFamily="34" charset="0"/>
              </a:rPr>
              <a:t>Appropriate use of </a:t>
            </a:r>
            <a:r>
              <a:rPr lang="en-US" sz="1600" dirty="0" smtClean="0">
                <a:latin typeface="Arial" pitchFamily="34" charset="0"/>
                <a:cs typeface="Arial" pitchFamily="34" charset="0"/>
              </a:rPr>
              <a:t>resource materials that </a:t>
            </a:r>
            <a:r>
              <a:rPr lang="en-US" sz="1600" dirty="0">
                <a:latin typeface="Arial" pitchFamily="34" charset="0"/>
                <a:cs typeface="Arial" pitchFamily="34" charset="0"/>
              </a:rPr>
              <a:t>align might include a daily warm-up </a:t>
            </a:r>
            <a:endParaRPr lang="en-US" sz="1600" dirty="0" smtClean="0">
              <a:latin typeface="Arial" pitchFamily="34" charset="0"/>
              <a:cs typeface="Arial" pitchFamily="34" charset="0"/>
            </a:endParaRPr>
          </a:p>
          <a:p>
            <a:pPr lvl="2">
              <a:defRPr/>
            </a:pPr>
            <a:r>
              <a:rPr lang="en-US" sz="1600" dirty="0">
                <a:latin typeface="Arial" pitchFamily="34" charset="0"/>
                <a:cs typeface="Arial" pitchFamily="34" charset="0"/>
              </a:rPr>
              <a:t> </a:t>
            </a:r>
            <a:r>
              <a:rPr lang="en-US" sz="1600" dirty="0" smtClean="0">
                <a:latin typeface="Arial" pitchFamily="34" charset="0"/>
                <a:cs typeface="Arial" pitchFamily="34" charset="0"/>
              </a:rPr>
              <a:t>   activity</a:t>
            </a:r>
            <a:r>
              <a:rPr lang="en-US" sz="1600" dirty="0">
                <a:latin typeface="Arial" pitchFamily="34" charset="0"/>
                <a:cs typeface="Arial" pitchFamily="34" charset="0"/>
              </a:rPr>
              <a:t>.</a:t>
            </a:r>
          </a:p>
          <a:p>
            <a:pPr lvl="2">
              <a:defRPr/>
            </a:pPr>
            <a:endParaRPr lang="en-US" sz="600" dirty="0">
              <a:latin typeface="Arial" pitchFamily="34" charset="0"/>
              <a:cs typeface="Arial" pitchFamily="34" charset="0"/>
            </a:endParaRPr>
          </a:p>
        </p:txBody>
      </p:sp>
    </p:spTree>
    <p:extLst>
      <p:ext uri="{BB962C8B-B14F-4D97-AF65-F5344CB8AC3E}">
        <p14:creationId xmlns:p14="http://schemas.microsoft.com/office/powerpoint/2010/main" val="603627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524000" y="609600"/>
            <a:ext cx="9144000" cy="457200"/>
          </a:xfrm>
        </p:spPr>
        <p:txBody>
          <a:bodyPr>
            <a:normAutofit fontScale="90000"/>
          </a:bodyPr>
          <a:lstStyle/>
          <a:p>
            <a:pPr algn="ctr" eaLnBrk="1" hangingPunct="1"/>
            <a:r>
              <a:rPr lang="en-US" sz="4000" b="1" dirty="0">
                <a:latin typeface="Arial" pitchFamily="34" charset="0"/>
                <a:cs typeface="Arial" pitchFamily="34" charset="0"/>
              </a:rPr>
              <a:t>Before Testing: </a:t>
            </a:r>
            <a:r>
              <a:rPr lang="en-US" sz="4000" b="1" dirty="0" smtClean="0">
                <a:latin typeface="Arial" pitchFamily="34" charset="0"/>
                <a:cs typeface="Arial" pitchFamily="34" charset="0"/>
              </a:rPr>
              <a:t>Importance of Appropriate Accommodations</a:t>
            </a:r>
            <a:endParaRPr lang="en-US" sz="4000" b="1" dirty="0">
              <a:latin typeface="Arial" pitchFamily="34" charset="0"/>
              <a:cs typeface="Arial" pitchFamily="34" charset="0"/>
            </a:endParaRPr>
          </a:p>
        </p:txBody>
      </p:sp>
      <p:sp>
        <p:nvSpPr>
          <p:cNvPr id="10243" name="Rectangle 3"/>
          <p:cNvSpPr>
            <a:spLocks noGrp="1" noChangeArrowheads="1"/>
          </p:cNvSpPr>
          <p:nvPr>
            <p:ph idx="1"/>
          </p:nvPr>
        </p:nvSpPr>
        <p:spPr>
          <a:xfrm>
            <a:off x="1752600" y="1444625"/>
            <a:ext cx="8534400" cy="4572000"/>
          </a:xfrm>
        </p:spPr>
        <p:txBody>
          <a:bodyPr>
            <a:normAutofit/>
          </a:bodyPr>
          <a:lstStyle/>
          <a:p>
            <a:pPr lvl="1">
              <a:buFont typeface="Arial" pitchFamily="34" charset="0"/>
              <a:buChar char="•"/>
              <a:defRPr/>
            </a:pPr>
            <a:r>
              <a:rPr lang="en-US" sz="2200" dirty="0">
                <a:latin typeface="Arial" pitchFamily="34" charset="0"/>
                <a:cs typeface="Arial" pitchFamily="34" charset="0"/>
              </a:rPr>
              <a:t>Examiners administering assessments to students receiving accommodations must:</a:t>
            </a:r>
          </a:p>
          <a:p>
            <a:pPr marL="457200" lvl="1" indent="0">
              <a:buNone/>
              <a:defRPr/>
            </a:pPr>
            <a:endParaRPr lang="en-US" sz="1000" dirty="0">
              <a:latin typeface="Arial" pitchFamily="34" charset="0"/>
              <a:cs typeface="Arial" pitchFamily="34" charset="0"/>
            </a:endParaRPr>
          </a:p>
          <a:p>
            <a:pPr lvl="2">
              <a:defRPr/>
            </a:pPr>
            <a:r>
              <a:rPr lang="en-US" sz="2200" dirty="0">
                <a:latin typeface="Arial" pitchFamily="34" charset="0"/>
                <a:cs typeface="Arial" pitchFamily="34" charset="0"/>
              </a:rPr>
              <a:t>be familiar with each student’s individual accommodations; and </a:t>
            </a:r>
          </a:p>
          <a:p>
            <a:pPr lvl="2">
              <a:defRPr/>
            </a:pPr>
            <a:r>
              <a:rPr lang="en-US" sz="2200" dirty="0">
                <a:latin typeface="Arial" pitchFamily="34" charset="0"/>
                <a:cs typeface="Arial" pitchFamily="34" charset="0"/>
              </a:rPr>
              <a:t>have received training on accommodations prior to test administration</a:t>
            </a:r>
          </a:p>
          <a:p>
            <a:pPr eaLnBrk="1" hangingPunct="1">
              <a:lnSpc>
                <a:spcPct val="90000"/>
              </a:lnSpc>
              <a:buNone/>
            </a:pPr>
            <a:endParaRPr lang="en-US" sz="1000" dirty="0">
              <a:latin typeface="Arial" pitchFamily="34" charset="0"/>
              <a:cs typeface="Arial" pitchFamily="34" charset="0"/>
            </a:endParaRPr>
          </a:p>
        </p:txBody>
      </p:sp>
      <p:sp>
        <p:nvSpPr>
          <p:cNvPr id="5" name="TextBox 4"/>
          <p:cNvSpPr txBox="1"/>
          <p:nvPr/>
        </p:nvSpPr>
        <p:spPr>
          <a:xfrm>
            <a:off x="3352800" y="3928947"/>
            <a:ext cx="5257800" cy="1505027"/>
          </a:xfrm>
          <a:prstGeom prst="rect">
            <a:avLst/>
          </a:prstGeom>
          <a:noFill/>
          <a:ln>
            <a:solidFill>
              <a:schemeClr val="tx1"/>
            </a:solidFill>
          </a:ln>
        </p:spPr>
        <p:txBody>
          <a:bodyPr wrap="square" rtlCol="0">
            <a:spAutoFit/>
          </a:bodyPr>
          <a:lstStyle/>
          <a:p>
            <a:pPr eaLnBrk="1" hangingPunct="1">
              <a:lnSpc>
                <a:spcPct val="90000"/>
              </a:lnSpc>
              <a:buNone/>
            </a:pPr>
            <a:endParaRPr lang="en-US" sz="600" i="1" dirty="0">
              <a:latin typeface="Arial" pitchFamily="34" charset="0"/>
              <a:cs typeface="Arial" pitchFamily="34" charset="0"/>
            </a:endParaRPr>
          </a:p>
          <a:p>
            <a:pPr eaLnBrk="1" hangingPunct="1">
              <a:lnSpc>
                <a:spcPct val="90000"/>
              </a:lnSpc>
              <a:buNone/>
            </a:pPr>
            <a:r>
              <a:rPr lang="en-US" i="1" dirty="0">
                <a:latin typeface="Arial" pitchFamily="34" charset="0"/>
                <a:cs typeface="Arial" pitchFamily="34" charset="0"/>
              </a:rPr>
              <a:t>During </a:t>
            </a:r>
            <a:r>
              <a:rPr lang="en-US" i="1" dirty="0" smtClean="0">
                <a:latin typeface="Arial" pitchFamily="34" charset="0"/>
                <a:cs typeface="Arial" pitchFamily="34" charset="0"/>
              </a:rPr>
              <a:t>2017-18 </a:t>
            </a:r>
            <a:r>
              <a:rPr lang="en-US" i="1" dirty="0">
                <a:latin typeface="Arial" pitchFamily="34" charset="0"/>
                <a:cs typeface="Arial" pitchFamily="34" charset="0"/>
              </a:rPr>
              <a:t>monitoring, the IDOE </a:t>
            </a:r>
            <a:r>
              <a:rPr lang="en-US" i="1" dirty="0" smtClean="0">
                <a:latin typeface="Arial" pitchFamily="34" charset="0"/>
                <a:cs typeface="Arial" pitchFamily="34" charset="0"/>
              </a:rPr>
              <a:t>will review documentation </a:t>
            </a:r>
            <a:r>
              <a:rPr lang="en-US" i="1" dirty="0">
                <a:latin typeface="Arial" pitchFamily="34" charset="0"/>
                <a:cs typeface="Arial" pitchFamily="34" charset="0"/>
              </a:rPr>
              <a:t>of completed trainings, including </a:t>
            </a:r>
          </a:p>
          <a:p>
            <a:pPr eaLnBrk="1" hangingPunct="1">
              <a:lnSpc>
                <a:spcPct val="90000"/>
              </a:lnSpc>
            </a:pPr>
            <a:r>
              <a:rPr lang="en-US" i="1" dirty="0">
                <a:latin typeface="Arial" pitchFamily="34" charset="0"/>
                <a:cs typeface="Arial" pitchFamily="34" charset="0"/>
              </a:rPr>
              <a:t>1) the mechanics of administering the test; </a:t>
            </a:r>
          </a:p>
          <a:p>
            <a:pPr eaLnBrk="1" hangingPunct="1">
              <a:lnSpc>
                <a:spcPct val="90000"/>
              </a:lnSpc>
            </a:pPr>
            <a:r>
              <a:rPr lang="en-US" i="1" dirty="0">
                <a:latin typeface="Arial" pitchFamily="34" charset="0"/>
                <a:cs typeface="Arial" pitchFamily="34" charset="0"/>
              </a:rPr>
              <a:t>2) </a:t>
            </a:r>
            <a:r>
              <a:rPr lang="en-US" i="1" dirty="0" smtClean="0">
                <a:latin typeface="Arial" pitchFamily="34" charset="0"/>
                <a:cs typeface="Arial" pitchFamily="34" charset="0"/>
              </a:rPr>
              <a:t>test </a:t>
            </a:r>
            <a:r>
              <a:rPr lang="en-US" i="1" dirty="0">
                <a:latin typeface="Arial" pitchFamily="34" charset="0"/>
                <a:cs typeface="Arial" pitchFamily="34" charset="0"/>
              </a:rPr>
              <a:t>security policies/procedures; and </a:t>
            </a:r>
          </a:p>
          <a:p>
            <a:pPr eaLnBrk="1" hangingPunct="1">
              <a:lnSpc>
                <a:spcPct val="90000"/>
              </a:lnSpc>
            </a:pPr>
            <a:r>
              <a:rPr lang="en-US" i="1" dirty="0">
                <a:latin typeface="Arial" pitchFamily="34" charset="0"/>
                <a:cs typeface="Arial" pitchFamily="34" charset="0"/>
              </a:rPr>
              <a:t>3) accommodations implementation.</a:t>
            </a:r>
          </a:p>
          <a:p>
            <a:pPr eaLnBrk="1" hangingPunct="1">
              <a:lnSpc>
                <a:spcPct val="90000"/>
              </a:lnSpc>
            </a:pPr>
            <a:endParaRPr lang="en-US" sz="600" dirty="0">
              <a:latin typeface="Arial" pitchFamily="34" charset="0"/>
              <a:cs typeface="Arial" pitchFamily="34" charset="0"/>
            </a:endParaRPr>
          </a:p>
        </p:txBody>
      </p:sp>
      <p:sp>
        <p:nvSpPr>
          <p:cNvPr id="7" name="Slide Number Placeholder 6"/>
          <p:cNvSpPr>
            <a:spLocks noGrp="1"/>
          </p:cNvSpPr>
          <p:nvPr>
            <p:ph type="sldNum" sz="quarter" idx="12"/>
          </p:nvPr>
        </p:nvSpPr>
        <p:spPr/>
        <p:txBody>
          <a:bodyPr/>
          <a:lstStyle/>
          <a:p>
            <a:pPr>
              <a:defRPr/>
            </a:pPr>
            <a:fld id="{3CDCE54A-B03C-4FDF-8CA6-08D488CC0A23}" type="slidenum">
              <a:rPr lang="en-US" smtClean="0"/>
              <a:pPr>
                <a:defRPr/>
              </a:pPr>
              <a:t>9</a:t>
            </a:fld>
            <a:endParaRPr lang="en-US" dirty="0"/>
          </a:p>
        </p:txBody>
      </p:sp>
    </p:spTree>
    <p:extLst>
      <p:ext uri="{BB962C8B-B14F-4D97-AF65-F5344CB8AC3E}">
        <p14:creationId xmlns:p14="http://schemas.microsoft.com/office/powerpoint/2010/main" val="311024347"/>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IDOEtemplate (003)">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2348</TotalTime>
  <Words>3377</Words>
  <Application>Microsoft Office PowerPoint</Application>
  <PresentationFormat>Widescreen</PresentationFormat>
  <Paragraphs>386</Paragraphs>
  <Slides>21</Slides>
  <Notes>21</Notes>
  <HiddenSlides>0</HiddenSlides>
  <MMClips>0</MMClips>
  <ScaleCrop>false</ScaleCrop>
  <HeadingPairs>
    <vt:vector size="8" baseType="variant">
      <vt:variant>
        <vt:lpstr>Fonts Used</vt:lpstr>
      </vt:variant>
      <vt:variant>
        <vt:i4>5</vt:i4>
      </vt:variant>
      <vt:variant>
        <vt:lpstr>Theme</vt:lpstr>
      </vt:variant>
      <vt:variant>
        <vt:i4>5</vt:i4>
      </vt:variant>
      <vt:variant>
        <vt:lpstr>Embedded OLE Servers</vt:lpstr>
      </vt:variant>
      <vt:variant>
        <vt:i4>1</vt:i4>
      </vt:variant>
      <vt:variant>
        <vt:lpstr>Slide Titles</vt:lpstr>
      </vt:variant>
      <vt:variant>
        <vt:i4>21</vt:i4>
      </vt:variant>
    </vt:vector>
  </HeadingPairs>
  <TitlesOfParts>
    <vt:vector size="32" baseType="lpstr">
      <vt:lpstr>Arial</vt:lpstr>
      <vt:lpstr>Calibri</vt:lpstr>
      <vt:lpstr>Calibri Light</vt:lpstr>
      <vt:lpstr>Courier New</vt:lpstr>
      <vt:lpstr>Wingdings</vt:lpstr>
      <vt:lpstr>2_Office Theme</vt:lpstr>
      <vt:lpstr>1_Custom Design</vt:lpstr>
      <vt:lpstr>Custom Design</vt:lpstr>
      <vt:lpstr>1_Office Theme</vt:lpstr>
      <vt:lpstr>IDOEtemplate (003)</vt:lpstr>
      <vt:lpstr>Document</vt:lpstr>
      <vt:lpstr>PowerPoint Presentation</vt:lpstr>
      <vt:lpstr>Purpose</vt:lpstr>
      <vt:lpstr>Examiner Role and Responsibilities</vt:lpstr>
      <vt:lpstr>Proctor Role and Responsibilities</vt:lpstr>
      <vt:lpstr>Roles and Responsibilities: Other Staff</vt:lpstr>
      <vt:lpstr>Key Test Security Documents &amp; Resources</vt:lpstr>
      <vt:lpstr>Before Testing: Student Preparation</vt:lpstr>
      <vt:lpstr>Before Testing: Student Preparation (cont.)</vt:lpstr>
      <vt:lpstr>Before Testing: Importance of Appropriate Accommodations</vt:lpstr>
      <vt:lpstr>Before Testing: Examiner’s Manuals &amp; Student Test Books</vt:lpstr>
      <vt:lpstr>During Testing: Examiner/Proctor Monitoring</vt:lpstr>
      <vt:lpstr>During Testing: CTC/STC Monitoring</vt:lpstr>
      <vt:lpstr>During Testing: IDOE Monitoring</vt:lpstr>
      <vt:lpstr>During Testing: Item Concern</vt:lpstr>
      <vt:lpstr>During Testing: Inappropriate actions</vt:lpstr>
      <vt:lpstr>During Testing: Inappropriate actions (cont.)</vt:lpstr>
      <vt:lpstr>Test Security Details: Irregularities</vt:lpstr>
      <vt:lpstr>Test Security Details: Security Violations</vt:lpstr>
      <vt:lpstr>After Testing: Materials Destruction</vt:lpstr>
      <vt:lpstr>After Testing: Item Discussion</vt:lpstr>
      <vt:lpstr>Thank you for reviewing this training!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Bailey</dc:creator>
  <cp:lastModifiedBy>jmossbur</cp:lastModifiedBy>
  <cp:revision>243</cp:revision>
  <cp:lastPrinted>2017-08-08T16:01:36Z</cp:lastPrinted>
  <dcterms:created xsi:type="dcterms:W3CDTF">2017-01-23T18:11:18Z</dcterms:created>
  <dcterms:modified xsi:type="dcterms:W3CDTF">2017-08-28T13:23:26Z</dcterms:modified>
</cp:coreProperties>
</file>